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258" r:id="rId4"/>
    <p:sldId id="259" r:id="rId5"/>
    <p:sldId id="260" r:id="rId6"/>
    <p:sldId id="261" r:id="rId7"/>
  </p:sldIdLst>
  <p:sldSz cx="9906000" cy="6858000" type="A4"/>
  <p:notesSz cx="6797675" cy="9928225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FF"/>
    <a:srgbClr val="0000CC"/>
    <a:srgbClr val="FF9900"/>
    <a:srgbClr val="FFCC00"/>
    <a:srgbClr val="CC00CC"/>
    <a:srgbClr val="33CC33"/>
    <a:srgbClr val="00FF00"/>
    <a:srgbClr val="2FC1E3"/>
    <a:srgbClr val="FF9933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테마 스타일 1 - 강조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테마 스타일 1 - 강조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E171933-4619-4E11-9A3F-F7608DF75F80}" styleName="보통 스타일 1 - 강조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B301B821-A1FF-4177-AEE7-76D212191A09}" styleName="보통 스타일 1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FECB4D8-DB02-4DC6-A0A2-4F2EBAE1DC90}" styleName="보통 스타일 1 - 강조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ABFCF23-3B69-468F-B69F-88F6DE6A72F2}" styleName="보통 스타일 1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32" autoAdjust="0"/>
    <p:restoredTop sz="93929" autoAdjust="0"/>
  </p:normalViewPr>
  <p:slideViewPr>
    <p:cSldViewPr>
      <p:cViewPr varScale="1">
        <p:scale>
          <a:sx n="101" d="100"/>
          <a:sy n="101" d="100"/>
        </p:scale>
        <p:origin x="-784" y="-60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0" d="100"/>
          <a:sy n="70" d="100"/>
        </p:scale>
        <p:origin x="-2768" y="-6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latin typeface="+mj-lt"/>
              </a:defRPr>
            </a:pPr>
            <a:r>
              <a:rPr lang="ko-KR" sz="2000">
                <a:latin typeface="+mj-lt"/>
              </a:rPr>
              <a:t>추진 현황</a:t>
            </a:r>
            <a:r>
              <a:rPr lang="en-US" sz="2000">
                <a:latin typeface="+mj-lt"/>
              </a:rPr>
              <a:t> </a:t>
            </a:r>
            <a:r>
              <a:rPr lang="ko-KR" sz="2000">
                <a:latin typeface="+mj-lt"/>
              </a:rPr>
              <a:t>및 시장 규모</a:t>
            </a:r>
          </a:p>
        </c:rich>
      </c:tx>
      <c:layout>
        <c:manualLayout>
          <c:xMode val="edge"/>
          <c:yMode val="edge"/>
          <c:x val="0.32916313345447201"/>
          <c:y val="4.277282099374579E-2"/>
        </c:manualLayout>
      </c:layout>
      <c:overlay val="0"/>
      <c:spPr>
        <a:solidFill>
          <a:schemeClr val="bg1"/>
        </a:solidFill>
        <a:ln>
          <a:solidFill>
            <a:schemeClr val="tx1"/>
          </a:solidFill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</c:spPr>
    </c:title>
    <c:autoTitleDeleted val="0"/>
    <c:plotArea>
      <c:layout>
        <c:manualLayout>
          <c:layoutTarget val="inner"/>
          <c:xMode val="edge"/>
          <c:yMode val="edge"/>
          <c:x val="0.24716759764003859"/>
          <c:y val="0.21898873981322337"/>
          <c:w val="0.69421652421652424"/>
          <c:h val="0.4668284406307796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예산(억원)</c:v>
                </c:pt>
              </c:strCache>
            </c:strRef>
          </c:tx>
          <c:invertIfNegative val="0"/>
          <c:dPt>
            <c:idx val="3"/>
            <c:invertIfNegative val="0"/>
            <c:bubble3D val="0"/>
            <c:spPr>
              <a:solidFill>
                <a:srgbClr val="00B0F0"/>
              </a:solidFill>
            </c:spPr>
          </c:dPt>
          <c:cat>
            <c:strRef>
              <c:f>Sheet1!$B$1:$E$1</c:f>
              <c:strCache>
                <c:ptCount val="4"/>
                <c:pt idx="0">
                  <c:v>2014년</c:v>
                </c:pt>
                <c:pt idx="1">
                  <c:v>2015년</c:v>
                </c:pt>
                <c:pt idx="2">
                  <c:v>2016년</c:v>
                </c:pt>
                <c:pt idx="3">
                  <c:v>2017년</c:v>
                </c:pt>
              </c:strCache>
            </c:strRef>
          </c:cat>
          <c:val>
            <c:numRef>
              <c:f>Sheet1!$B$2:$E$2</c:f>
              <c:numCache>
                <c:formatCode>_(* #,##0_);_(* \(#,##0\);_(* "-"_);_(@_)</c:formatCode>
                <c:ptCount val="4"/>
                <c:pt idx="0">
                  <c:v>30</c:v>
                </c:pt>
                <c:pt idx="1">
                  <c:v>35</c:v>
                </c:pt>
                <c:pt idx="2">
                  <c:v>36</c:v>
                </c:pt>
                <c:pt idx="3">
                  <c:v>48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5BB-4B5F-943A-7D3FE6AE3875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추진 품목 수</c:v>
                </c:pt>
              </c:strCache>
            </c:strRef>
          </c:tx>
          <c:invertIfNegative val="0"/>
          <c:dPt>
            <c:idx val="3"/>
            <c:invertIfNegative val="0"/>
            <c:bubble3D val="0"/>
          </c:dPt>
          <c:cat>
            <c:strRef>
              <c:f>Sheet1!$B$1:$E$1</c:f>
              <c:strCache>
                <c:ptCount val="4"/>
                <c:pt idx="0">
                  <c:v>2014년</c:v>
                </c:pt>
                <c:pt idx="1">
                  <c:v>2015년</c:v>
                </c:pt>
                <c:pt idx="2">
                  <c:v>2016년</c:v>
                </c:pt>
                <c:pt idx="3">
                  <c:v>2017년</c:v>
                </c:pt>
              </c:strCache>
            </c:strRef>
          </c:cat>
          <c:val>
            <c:numRef>
              <c:f>Sheet1!$B$3:$E$3</c:f>
              <c:numCache>
                <c:formatCode>_(* #,##0_);_(* \(#,##0\);_(* "-"_);_(@_)</c:formatCode>
                <c:ptCount val="4"/>
                <c:pt idx="0" formatCode="#,##0">
                  <c:v>7</c:v>
                </c:pt>
                <c:pt idx="1">
                  <c:v>7</c:v>
                </c:pt>
                <c:pt idx="2">
                  <c:v>7</c:v>
                </c:pt>
                <c:pt idx="3" formatCode="#,##0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7842176"/>
        <c:axId val="130043264"/>
      </c:barChart>
      <c:lineChart>
        <c:grouping val="standard"/>
        <c:varyColors val="0"/>
        <c:ser>
          <c:idx val="2"/>
          <c:order val="2"/>
          <c:tx>
            <c:strRef>
              <c:f>Sheet1!$A$4</c:f>
              <c:strCache>
                <c:ptCount val="1"/>
                <c:pt idx="0">
                  <c:v>시장 규모(백억 달러)</c:v>
                </c:pt>
              </c:strCache>
            </c:strRef>
          </c:tx>
          <c:dLbls>
            <c:dLbl>
              <c:idx val="3"/>
              <c:layout>
                <c:manualLayout>
                  <c:x val="-3.2763644928999261E-2"/>
                  <c:y val="-3.63115291111445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Sheet1!$B$1:$E$1</c:f>
              <c:strCache>
                <c:ptCount val="4"/>
                <c:pt idx="0">
                  <c:v>2014년</c:v>
                </c:pt>
                <c:pt idx="1">
                  <c:v>2015년</c:v>
                </c:pt>
                <c:pt idx="2">
                  <c:v>2016년</c:v>
                </c:pt>
                <c:pt idx="3">
                  <c:v>2017년</c:v>
                </c:pt>
              </c:strCache>
            </c:strRef>
          </c:cat>
          <c:val>
            <c:numRef>
              <c:f>Sheet1!$B$4:$E$4</c:f>
              <c:numCache>
                <c:formatCode>_(* #,##0_);_(* \(#,##0\);_(* "-"_);_(@_)</c:formatCode>
                <c:ptCount val="4"/>
                <c:pt idx="0">
                  <c:v>13</c:v>
                </c:pt>
                <c:pt idx="1">
                  <c:v>15</c:v>
                </c:pt>
                <c:pt idx="2">
                  <c:v>20</c:v>
                </c:pt>
                <c:pt idx="3">
                  <c:v>25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5041664"/>
        <c:axId val="137014656"/>
      </c:lineChart>
      <c:catAx>
        <c:axId val="137842176"/>
        <c:scaling>
          <c:orientation val="minMax"/>
        </c:scaling>
        <c:delete val="0"/>
        <c:axPos val="b"/>
        <c:numFmt formatCode="_(&quot;₩&quot;* #,##0.00_);_(&quot;₩&quot;* \(#,##0.00\);_(&quot;₩&quot;* &quot;-&quot;??_);_(@_)" sourceLinked="0"/>
        <c:majorTickMark val="out"/>
        <c:minorTickMark val="none"/>
        <c:tickLblPos val="nextTo"/>
        <c:crossAx val="130043264"/>
        <c:crosses val="autoZero"/>
        <c:auto val="1"/>
        <c:lblAlgn val="ctr"/>
        <c:lblOffset val="100"/>
        <c:noMultiLvlLbl val="0"/>
      </c:catAx>
      <c:valAx>
        <c:axId val="130043264"/>
        <c:scaling>
          <c:orientation val="minMax"/>
          <c:max val="70"/>
          <c:min val="0"/>
        </c:scaling>
        <c:delete val="0"/>
        <c:axPos val="l"/>
        <c:numFmt formatCode="#,##0_);[Red]\(#,##0\)" sourceLinked="0"/>
        <c:majorTickMark val="out"/>
        <c:minorTickMark val="none"/>
        <c:tickLblPos val="nextTo"/>
        <c:crossAx val="137842176"/>
        <c:crosses val="autoZero"/>
        <c:crossBetween val="between"/>
        <c:majorUnit val="10"/>
      </c:valAx>
      <c:valAx>
        <c:axId val="137014656"/>
        <c:scaling>
          <c:orientation val="minMax"/>
          <c:min val="10"/>
        </c:scaling>
        <c:delete val="0"/>
        <c:axPos val="r"/>
        <c:numFmt formatCode="_(* #,##0_);_(* \(#,##0\);_(* &quot;-&quot;_);_(@_)" sourceLinked="1"/>
        <c:majorTickMark val="out"/>
        <c:minorTickMark val="none"/>
        <c:tickLblPos val="nextTo"/>
        <c:crossAx val="45041664"/>
        <c:crosses val="max"/>
        <c:crossBetween val="between"/>
        <c:majorUnit val="5"/>
      </c:valAx>
      <c:catAx>
        <c:axId val="45041664"/>
        <c:scaling>
          <c:orientation val="minMax"/>
        </c:scaling>
        <c:delete val="1"/>
        <c:axPos val="b"/>
        <c:majorTickMark val="out"/>
        <c:minorTickMark val="none"/>
        <c:tickLblPos val="nextTo"/>
        <c:crossAx val="137014656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</c:dTable>
      <c:spPr>
        <a:solidFill>
          <a:schemeClr val="bg1"/>
        </a:solidFill>
      </c:spPr>
    </c:plotArea>
    <c:plotVisOnly val="1"/>
    <c:dispBlanksAs val="gap"/>
    <c:showDLblsOverMax val="0"/>
  </c:chart>
  <c:spPr>
    <a:solidFill>
      <a:srgbClr val="FFFF00"/>
    </a:solidFill>
    <a:ln>
      <a:solidFill>
        <a:schemeClr val="tx1"/>
      </a:solidFill>
    </a:ln>
    <a:effectLst>
      <a:outerShdw blurRad="50800" dist="38100" algn="l" rotWithShape="0">
        <a:prstClr val="black">
          <a:alpha val="40000"/>
        </a:prstClr>
      </a:outerShdw>
    </a:effectLst>
  </c:spPr>
  <c:txPr>
    <a:bodyPr/>
    <a:lstStyle/>
    <a:p>
      <a:pPr>
        <a:defRPr sz="1400"/>
      </a:pPr>
      <a:endParaRPr lang="ko-KR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0.85538</cdr:x>
      <cdr:y>0.20588</cdr:y>
    </cdr:from>
    <cdr:to>
      <cdr:x>0.94423</cdr:x>
      <cdr:y>0.28543</cdr:y>
    </cdr:to>
    <cdr:sp macro="" textlink="">
      <cdr:nvSpPr>
        <cdr:cNvPr id="3" name="타원형 설명선 2"/>
        <cdr:cNvSpPr/>
      </cdr:nvSpPr>
      <cdr:spPr>
        <a:xfrm xmlns:a="http://schemas.openxmlformats.org/drawingml/2006/main">
          <a:off x="7626052" y="1008112"/>
          <a:ext cx="792133" cy="389520"/>
        </a:xfrm>
        <a:prstGeom xmlns:a="http://schemas.openxmlformats.org/drawingml/2006/main" prst="wedgeEllipseCallout">
          <a:avLst/>
        </a:prstGeom>
        <a:solidFill xmlns:a="http://schemas.openxmlformats.org/drawingml/2006/main">
          <a:srgbClr val="C00000"/>
        </a:solidFill>
        <a:ln xmlns:a="http://schemas.openxmlformats.org/drawingml/2006/main" w="3175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vert="horz" wrap="none" rtlCol="0" anchor="ctr"/>
        <a:lstStyle xmlns:a="http://schemas.openxmlformats.org/drawingml/2006/main"/>
        <a:p xmlns:a="http://schemas.openxmlformats.org/drawingml/2006/main">
          <a:r>
            <a:rPr lang="ko-KR" altLang="en-US" b="1" dirty="0" smtClean="0"/>
            <a:t>최고</a:t>
          </a:r>
          <a:r>
            <a:rPr lang="ko-KR" altLang="en-US" b="1" dirty="0"/>
            <a:t>치</a:t>
          </a:r>
          <a:endParaRPr lang="ko-KR" b="1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935D01-EBB5-429C-93E0-75FDB136101A}" type="datetimeFigureOut">
              <a:rPr lang="ko-KR" altLang="en-US" smtClean="0"/>
              <a:pPr/>
              <a:t>2020-03-21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AA75A9-63B3-4680-B14C-8555DB941EE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27086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AC1CD1-086A-4819-A7BD-C9607B144F22}" type="datetimeFigureOut">
              <a:rPr lang="ko-KR" altLang="en-US" smtClean="0"/>
              <a:pPr/>
              <a:t>2020-03-21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711200" y="744538"/>
            <a:ext cx="53752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88791C-0D04-4344-9C0F-6AFFEC1E5E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9706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88791C-0D04-4344-9C0F-6AFFEC1E5ED6}" type="slidenum">
              <a:rPr lang="ko-KR" altLang="en-US" smtClean="0"/>
              <a:pPr/>
              <a:t>6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 userDrawn="1"/>
        </p:nvSpPr>
        <p:spPr>
          <a:xfrm>
            <a:off x="6609" y="0"/>
            <a:ext cx="9906000" cy="864000"/>
          </a:xfrm>
          <a:prstGeom prst="rect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rtlCol="0" anchor="ctr"/>
          <a:lstStyle/>
          <a:p>
            <a:pPr algn="ctr"/>
            <a:endParaRPr lang="ko-KR" altLang="en-US" sz="3800" dirty="0" smtClean="0">
              <a:solidFill>
                <a:schemeClr val="tx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4A48A-B0E7-4DA5-B0A5-2103127B4738}" type="datetime1">
              <a:rPr lang="ko-KR" altLang="en-US" smtClean="0"/>
              <a:pPr/>
              <a:t>2020-03-21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285070" y="6356351"/>
            <a:ext cx="2311400" cy="365125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fld id="{612B1148-5548-4C5A-803E-A1DC3F5DC835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pic>
        <p:nvPicPr>
          <p:cNvPr id="12" name="그림 11"/>
          <p:cNvPicPr preferRelativeResize="0"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7991" y="-19465"/>
            <a:ext cx="5040000" cy="86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F1D51-7C07-42BD-B421-FFEAA5E43B8D}" type="datetime1">
              <a:rPr lang="ko-KR" altLang="en-US" smtClean="0"/>
              <a:pPr/>
              <a:t>2020-03-21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B1148-5548-4C5A-803E-A1DC3F5DC83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FBAE2-BB15-4C97-AC9D-08961C806D78}" type="datetime1">
              <a:rPr lang="ko-KR" altLang="en-US" smtClean="0"/>
              <a:pPr/>
              <a:t>2020-03-21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B1148-5548-4C5A-803E-A1DC3F5DC83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00FBB-C01F-42EB-AC2F-77B577955D2E}" type="datetime1">
              <a:rPr lang="ko-KR" altLang="en-US" smtClean="0"/>
              <a:pPr/>
              <a:t>2020-03-21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fld id="{612B1148-5548-4C5A-803E-A1DC3F5DC83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0"/>
            <a:ext cx="8915400" cy="1124744"/>
          </a:xfrm>
        </p:spPr>
        <p:txBody>
          <a:bodyPr>
            <a:normAutofit/>
          </a:bodyPr>
          <a:lstStyle>
            <a:lvl1pPr>
              <a:defRPr sz="4000">
                <a:solidFill>
                  <a:srgbClr val="0070C0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8FC2CE-36B8-480F-B563-E760C86D196B}" type="datetime1">
              <a:rPr lang="ko-KR" altLang="en-US" smtClean="0"/>
              <a:pPr/>
              <a:t>2020-03-21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2B1148-5548-4C5A-803E-A1DC3F5DC83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  <p:sldLayoutId id="2147483652" r:id="rId3"/>
    <p:sldLayoutId id="2147483654" r:id="rId4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0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image" Target="../media/image7.png"/><Relationship Id="rId7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27" y="2500360"/>
            <a:ext cx="9906000" cy="4418564"/>
          </a:xfrm>
          <a:prstGeom prst="rect">
            <a:avLst/>
          </a:prstGeom>
        </p:spPr>
      </p:pic>
      <p:sp>
        <p:nvSpPr>
          <p:cNvPr id="26" name="자유형 25"/>
          <p:cNvSpPr/>
          <p:nvPr/>
        </p:nvSpPr>
        <p:spPr>
          <a:xfrm>
            <a:off x="616649" y="1601928"/>
            <a:ext cx="8820458" cy="1201720"/>
          </a:xfrm>
          <a:custGeom>
            <a:avLst/>
            <a:gdLst>
              <a:gd name="connsiteX0" fmla="*/ 1423987 w 8693149"/>
              <a:gd name="connsiteY0" fmla="*/ 117475 h 1900237"/>
              <a:gd name="connsiteX1" fmla="*/ 109537 w 8693149"/>
              <a:gd name="connsiteY1" fmla="*/ 946150 h 1900237"/>
              <a:gd name="connsiteX2" fmla="*/ 1643062 w 8693149"/>
              <a:gd name="connsiteY2" fmla="*/ 1622425 h 1900237"/>
              <a:gd name="connsiteX3" fmla="*/ 8653462 w 8693149"/>
              <a:gd name="connsiteY3" fmla="*/ 1651000 h 1900237"/>
              <a:gd name="connsiteX4" fmla="*/ 1423987 w 8693149"/>
              <a:gd name="connsiteY4" fmla="*/ 117475 h 1900237"/>
              <a:gd name="connsiteX0" fmla="*/ 1530350 w 9437687"/>
              <a:gd name="connsiteY0" fmla="*/ 2100 h 1509150"/>
              <a:gd name="connsiteX1" fmla="*/ 215900 w 9437687"/>
              <a:gd name="connsiteY1" fmla="*/ 830775 h 1509150"/>
              <a:gd name="connsiteX2" fmla="*/ 1749425 w 9437687"/>
              <a:gd name="connsiteY2" fmla="*/ 1507050 h 1509150"/>
              <a:gd name="connsiteX3" fmla="*/ 9398000 w 9437687"/>
              <a:gd name="connsiteY3" fmla="*/ 843376 h 1509150"/>
              <a:gd name="connsiteX4" fmla="*/ 1530350 w 9437687"/>
              <a:gd name="connsiteY4" fmla="*/ 2100 h 1509150"/>
              <a:gd name="connsiteX0" fmla="*/ 1413565 w 9320902"/>
              <a:gd name="connsiteY0" fmla="*/ 12001 h 1528952"/>
              <a:gd name="connsiteX1" fmla="*/ 799823 w 9320902"/>
              <a:gd name="connsiteY1" fmla="*/ 781268 h 1528952"/>
              <a:gd name="connsiteX2" fmla="*/ 1632640 w 9320902"/>
              <a:gd name="connsiteY2" fmla="*/ 1516951 h 1528952"/>
              <a:gd name="connsiteX3" fmla="*/ 9281215 w 9320902"/>
              <a:gd name="connsiteY3" fmla="*/ 853277 h 1528952"/>
              <a:gd name="connsiteX4" fmla="*/ 1413565 w 9320902"/>
              <a:gd name="connsiteY4" fmla="*/ 12001 h 1528952"/>
              <a:gd name="connsiteX0" fmla="*/ 1413565 w 9322941"/>
              <a:gd name="connsiteY0" fmla="*/ 12001 h 1225317"/>
              <a:gd name="connsiteX1" fmla="*/ 799823 w 9322941"/>
              <a:gd name="connsiteY1" fmla="*/ 781268 h 1225317"/>
              <a:gd name="connsiteX2" fmla="*/ 1663918 w 9322941"/>
              <a:gd name="connsiteY2" fmla="*/ 1213316 h 1225317"/>
              <a:gd name="connsiteX3" fmla="*/ 9281215 w 9322941"/>
              <a:gd name="connsiteY3" fmla="*/ 853277 h 1225317"/>
              <a:gd name="connsiteX4" fmla="*/ 1413565 w 9322941"/>
              <a:gd name="connsiteY4" fmla="*/ 12001 h 1225317"/>
              <a:gd name="connsiteX0" fmla="*/ 1389563 w 9298939"/>
              <a:gd name="connsiteY0" fmla="*/ 12001 h 1225317"/>
              <a:gd name="connsiteX1" fmla="*/ 919836 w 9298939"/>
              <a:gd name="connsiteY1" fmla="*/ 781269 h 1225317"/>
              <a:gd name="connsiteX2" fmla="*/ 1639916 w 9298939"/>
              <a:gd name="connsiteY2" fmla="*/ 1213316 h 1225317"/>
              <a:gd name="connsiteX3" fmla="*/ 9257213 w 9298939"/>
              <a:gd name="connsiteY3" fmla="*/ 853277 h 1225317"/>
              <a:gd name="connsiteX4" fmla="*/ 1389563 w 9298939"/>
              <a:gd name="connsiteY4" fmla="*/ 12001 h 1225317"/>
              <a:gd name="connsiteX0" fmla="*/ 1535029 w 9402886"/>
              <a:gd name="connsiteY0" fmla="*/ 143 h 1202051"/>
              <a:gd name="connsiteX1" fmla="*/ 10858 w 9402886"/>
              <a:gd name="connsiteY1" fmla="*/ 777649 h 1202051"/>
              <a:gd name="connsiteX2" fmla="*/ 1785382 w 9402886"/>
              <a:gd name="connsiteY2" fmla="*/ 1201458 h 1202051"/>
              <a:gd name="connsiteX3" fmla="*/ 9402679 w 9402886"/>
              <a:gd name="connsiteY3" fmla="*/ 841419 h 1202051"/>
              <a:gd name="connsiteX4" fmla="*/ 1535029 w 9402886"/>
              <a:gd name="connsiteY4" fmla="*/ 143 h 1202051"/>
              <a:gd name="connsiteX0" fmla="*/ 1534557 w 9344752"/>
              <a:gd name="connsiteY0" fmla="*/ 582 h 1202195"/>
              <a:gd name="connsiteX1" fmla="*/ 10386 w 9344752"/>
              <a:gd name="connsiteY1" fmla="*/ 778088 h 1202195"/>
              <a:gd name="connsiteX2" fmla="*/ 1784910 w 9344752"/>
              <a:gd name="connsiteY2" fmla="*/ 1201897 h 1202195"/>
              <a:gd name="connsiteX3" fmla="*/ 9344543 w 9344752"/>
              <a:gd name="connsiteY3" fmla="*/ 660626 h 1202195"/>
              <a:gd name="connsiteX4" fmla="*/ 1534557 w 9344752"/>
              <a:gd name="connsiteY4" fmla="*/ 582 h 1202195"/>
              <a:gd name="connsiteX0" fmla="*/ 1464286 w 9274481"/>
              <a:gd name="connsiteY0" fmla="*/ 582 h 1202195"/>
              <a:gd name="connsiteX1" fmla="*/ 14255 w 9274481"/>
              <a:gd name="connsiteY1" fmla="*/ 778088 h 1202195"/>
              <a:gd name="connsiteX2" fmla="*/ 1714639 w 9274481"/>
              <a:gd name="connsiteY2" fmla="*/ 1201897 h 1202195"/>
              <a:gd name="connsiteX3" fmla="*/ 9274272 w 9274481"/>
              <a:gd name="connsiteY3" fmla="*/ 660626 h 1202195"/>
              <a:gd name="connsiteX4" fmla="*/ 1464286 w 9274481"/>
              <a:gd name="connsiteY4" fmla="*/ 582 h 1202195"/>
              <a:gd name="connsiteX0" fmla="*/ 1410841 w 9221036"/>
              <a:gd name="connsiteY0" fmla="*/ 252 h 1201865"/>
              <a:gd name="connsiteX1" fmla="*/ 18475 w 9221036"/>
              <a:gd name="connsiteY1" fmla="*/ 736568 h 1201865"/>
              <a:gd name="connsiteX2" fmla="*/ 1661194 w 9221036"/>
              <a:gd name="connsiteY2" fmla="*/ 1201567 h 1201865"/>
              <a:gd name="connsiteX3" fmla="*/ 9220827 w 9221036"/>
              <a:gd name="connsiteY3" fmla="*/ 660296 h 1201865"/>
              <a:gd name="connsiteX4" fmla="*/ 1410841 w 9221036"/>
              <a:gd name="connsiteY4" fmla="*/ 252 h 1201865"/>
              <a:gd name="connsiteX0" fmla="*/ 1405666 w 8820458"/>
              <a:gd name="connsiteY0" fmla="*/ 8 h 1201720"/>
              <a:gd name="connsiteX1" fmla="*/ 13300 w 8820458"/>
              <a:gd name="connsiteY1" fmla="*/ 736324 h 1201720"/>
              <a:gd name="connsiteX2" fmla="*/ 1656019 w 8820458"/>
              <a:gd name="connsiteY2" fmla="*/ 1201323 h 1201720"/>
              <a:gd name="connsiteX3" fmla="*/ 8820235 w 8820458"/>
              <a:gd name="connsiteY3" fmla="*/ 750669 h 1201720"/>
              <a:gd name="connsiteX4" fmla="*/ 1405666 w 8820458"/>
              <a:gd name="connsiteY4" fmla="*/ 8 h 1201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20458" h="1201720">
                <a:moveTo>
                  <a:pt x="1405666" y="8"/>
                </a:moveTo>
                <a:cubicBezTo>
                  <a:pt x="-62156" y="-2383"/>
                  <a:pt x="-28425" y="536105"/>
                  <a:pt x="13300" y="736324"/>
                </a:cubicBezTo>
                <a:cubicBezTo>
                  <a:pt x="55026" y="936543"/>
                  <a:pt x="266456" y="1189322"/>
                  <a:pt x="1656019" y="1201323"/>
                </a:cubicBezTo>
                <a:cubicBezTo>
                  <a:pt x="3045582" y="1213324"/>
                  <a:pt x="8861961" y="950888"/>
                  <a:pt x="8820235" y="750669"/>
                </a:cubicBezTo>
                <a:cubicBezTo>
                  <a:pt x="8778510" y="550450"/>
                  <a:pt x="2873488" y="2399"/>
                  <a:pt x="1405666" y="8"/>
                </a:cubicBezTo>
                <a:close/>
              </a:path>
            </a:pathLst>
          </a:custGeom>
          <a:solidFill>
            <a:srgbClr val="00B05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844103" y="1799887"/>
            <a:ext cx="4896544" cy="101566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1440" tIns="45720" rIns="91440" bIns="45720">
            <a:prstTxWarp prst="textChevron">
              <a:avLst/>
            </a:prstTxWarp>
            <a:spAutoFit/>
          </a:bodyPr>
          <a:lstStyle/>
          <a:p>
            <a:pPr algn="ctr"/>
            <a:r>
              <a:rPr lang="ko-KR" altLang="en-US" sz="4400" b="1" i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+mj-ea"/>
                <a:ea typeface="+mj-ea"/>
              </a:rPr>
              <a:t>스마트 팜의 세계</a:t>
            </a:r>
            <a:endParaRPr lang="en-US" altLang="ko-KR" sz="4400" b="1" i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+mj-ea"/>
              <a:ea typeface="+mj-ea"/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855808" y="3789040"/>
            <a:ext cx="568800" cy="568800"/>
          </a:xfrm>
          <a:prstGeom prst="ellipse">
            <a:avLst/>
          </a:prstGeom>
          <a:noFill/>
          <a:ln w="22225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rtlCol="0" anchor="ctr"/>
          <a:lstStyle/>
          <a:p>
            <a:pPr algn="r"/>
            <a:r>
              <a:rPr lang="en-US" altLang="ko-KR" sz="3200" dirty="0">
                <a:solidFill>
                  <a:schemeClr val="tx1"/>
                </a:solidFill>
                <a:latin typeface="돋움" pitchFamily="50" charset="-127"/>
                <a:ea typeface="돋움" pitchFamily="50" charset="-127"/>
                <a:cs typeface="Arial" pitchFamily="34" charset="0"/>
              </a:rPr>
              <a:t>4</a:t>
            </a:r>
            <a:endParaRPr lang="ko-KR" altLang="en-US" sz="3200" dirty="0" smtClean="0">
              <a:solidFill>
                <a:schemeClr val="tx1"/>
              </a:solidFill>
              <a:latin typeface="돋움" pitchFamily="50" charset="-127"/>
              <a:ea typeface="돋움" pitchFamily="50" charset="-127"/>
              <a:cs typeface="Arial" pitchFamily="34" charset="0"/>
            </a:endParaRPr>
          </a:p>
        </p:txBody>
      </p:sp>
      <p:sp>
        <p:nvSpPr>
          <p:cNvPr id="19" name="타원 18"/>
          <p:cNvSpPr/>
          <p:nvPr/>
        </p:nvSpPr>
        <p:spPr>
          <a:xfrm>
            <a:off x="1424608" y="1799887"/>
            <a:ext cx="568800" cy="568800"/>
          </a:xfrm>
          <a:prstGeom prst="ellipse">
            <a:avLst/>
          </a:prstGeom>
          <a:noFill/>
          <a:ln w="22225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rtlCol="0" anchor="ctr"/>
          <a:lstStyle/>
          <a:p>
            <a:pPr algn="r"/>
            <a:r>
              <a:rPr lang="en-US" altLang="ko-KR" sz="3200" dirty="0">
                <a:solidFill>
                  <a:schemeClr val="tx1"/>
                </a:solidFill>
                <a:latin typeface="돋움" pitchFamily="50" charset="-127"/>
                <a:ea typeface="돋움" pitchFamily="50" charset="-127"/>
                <a:cs typeface="Arial" pitchFamily="34" charset="0"/>
              </a:rPr>
              <a:t>1</a:t>
            </a:r>
            <a:endParaRPr lang="ko-KR" altLang="en-US" sz="3200" dirty="0" smtClean="0">
              <a:solidFill>
                <a:schemeClr val="tx1"/>
              </a:solidFill>
              <a:latin typeface="돋움" pitchFamily="50" charset="-127"/>
              <a:ea typeface="돋움" pitchFamily="50" charset="-127"/>
              <a:cs typeface="Arial" pitchFamily="34" charset="0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332249" y="1317528"/>
            <a:ext cx="568800" cy="568800"/>
          </a:xfrm>
          <a:prstGeom prst="ellipse">
            <a:avLst/>
          </a:prstGeom>
          <a:noFill/>
          <a:ln w="22225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rtlCol="0" anchor="ctr"/>
          <a:lstStyle/>
          <a:p>
            <a:pPr algn="r"/>
            <a:r>
              <a:rPr lang="en-US" altLang="ko-KR" sz="3200" dirty="0">
                <a:solidFill>
                  <a:schemeClr val="tx1"/>
                </a:solidFill>
                <a:latin typeface="돋움" pitchFamily="50" charset="-127"/>
                <a:ea typeface="돋움" pitchFamily="50" charset="-127"/>
                <a:cs typeface="Arial" pitchFamily="34" charset="0"/>
              </a:rPr>
              <a:t>3</a:t>
            </a:r>
            <a:endParaRPr lang="ko-KR" altLang="en-US" sz="3200" dirty="0" smtClean="0">
              <a:solidFill>
                <a:schemeClr val="tx1"/>
              </a:solidFill>
              <a:latin typeface="돋움" pitchFamily="50" charset="-127"/>
              <a:ea typeface="돋움" pitchFamily="50" charset="-127"/>
              <a:cs typeface="Arial" pitchFamily="34" charset="0"/>
            </a:endParaRPr>
          </a:p>
        </p:txBody>
      </p:sp>
      <p:sp>
        <p:nvSpPr>
          <p:cNvPr id="21" name="타원 20"/>
          <p:cNvSpPr/>
          <p:nvPr/>
        </p:nvSpPr>
        <p:spPr>
          <a:xfrm>
            <a:off x="7113240" y="143026"/>
            <a:ext cx="568800" cy="568800"/>
          </a:xfrm>
          <a:prstGeom prst="ellipse">
            <a:avLst/>
          </a:prstGeom>
          <a:noFill/>
          <a:ln w="22225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rtlCol="0" anchor="ctr"/>
          <a:lstStyle/>
          <a:p>
            <a:pPr algn="r"/>
            <a:r>
              <a:rPr lang="en-US" altLang="ko-KR" sz="3200" dirty="0">
                <a:solidFill>
                  <a:schemeClr val="tx1"/>
                </a:solidFill>
                <a:latin typeface="돋움" pitchFamily="50" charset="-127"/>
                <a:ea typeface="돋움" pitchFamily="50" charset="-127"/>
                <a:cs typeface="Arial" pitchFamily="34" charset="0"/>
              </a:rPr>
              <a:t>2</a:t>
            </a:r>
            <a:endParaRPr lang="ko-KR" altLang="en-US" sz="3200" dirty="0" smtClean="0">
              <a:solidFill>
                <a:schemeClr val="tx1"/>
              </a:solidFill>
              <a:latin typeface="돋움" pitchFamily="50" charset="-127"/>
              <a:ea typeface="돋움" pitchFamily="50" charset="-127"/>
              <a:cs typeface="Arial" pitchFamily="34" charset="0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7905328" y="260648"/>
            <a:ext cx="1800200" cy="79208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1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9264" y="1863150"/>
            <a:ext cx="2520000" cy="2160000"/>
          </a:xfrm>
          <a:prstGeom prst="rect">
            <a:avLst/>
          </a:prstGeom>
        </p:spPr>
      </p:pic>
      <p:sp>
        <p:nvSpPr>
          <p:cNvPr id="30" name="평행 사변형 29"/>
          <p:cNvSpPr/>
          <p:nvPr/>
        </p:nvSpPr>
        <p:spPr>
          <a:xfrm>
            <a:off x="1712640" y="3933056"/>
            <a:ext cx="5472608" cy="720000"/>
          </a:xfrm>
          <a:prstGeom prst="parallelogram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rtlCol="0" anchor="ctr"/>
          <a:lstStyle/>
          <a:p>
            <a:pPr algn="ctr"/>
            <a:r>
              <a:rPr lang="ko-KR" altLang="en-US" sz="2000" b="1" dirty="0" smtClean="0">
                <a:solidFill>
                  <a:schemeClr val="bg1"/>
                </a:solidFill>
                <a:latin typeface="+mj-ea"/>
                <a:ea typeface="+mj-ea"/>
                <a:hlinkClick r:id="rId3" action="ppaction://hlinksldjump"/>
              </a:rPr>
              <a:t>급성장 하는</a:t>
            </a:r>
            <a:r>
              <a:rPr lang="en-US" altLang="ko-KR" sz="2000" b="1" dirty="0" smtClean="0">
                <a:solidFill>
                  <a:schemeClr val="bg1"/>
                </a:solidFill>
                <a:latin typeface="+mj-ea"/>
                <a:ea typeface="+mj-ea"/>
                <a:hlinkClick r:id="rId3" action="ppaction://hlinksldjump"/>
              </a:rPr>
              <a:t> </a:t>
            </a:r>
            <a:r>
              <a:rPr lang="ko-KR" altLang="en-US" sz="2000" b="1" dirty="0" smtClean="0">
                <a:solidFill>
                  <a:schemeClr val="bg1"/>
                </a:solidFill>
                <a:latin typeface="+mj-ea"/>
                <a:ea typeface="+mj-ea"/>
                <a:hlinkClick r:id="rId3" action="ppaction://hlinksldjump"/>
              </a:rPr>
              <a:t>스마트 팜</a:t>
            </a:r>
            <a:endParaRPr lang="ko-KR" altLang="en-US" sz="2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7401272" y="6309320"/>
            <a:ext cx="2311400" cy="365125"/>
          </a:xfrm>
        </p:spPr>
        <p:txBody>
          <a:bodyPr/>
          <a:lstStyle/>
          <a:p>
            <a:fld id="{612B1148-5548-4C5A-803E-A1DC3F5DC835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pic>
        <p:nvPicPr>
          <p:cNvPr id="19" name="Picture 12" descr="w2 복사본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72880" y="1268760"/>
            <a:ext cx="568800" cy="56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8" descr="w3 복사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60712" y="3931145"/>
            <a:ext cx="569913" cy="569913"/>
          </a:xfrm>
          <a:prstGeom prst="rect">
            <a:avLst/>
          </a:prstGeom>
          <a:noFill/>
        </p:spPr>
      </p:pic>
      <p:sp>
        <p:nvSpPr>
          <p:cNvPr id="3" name="타원 2"/>
          <p:cNvSpPr/>
          <p:nvPr/>
        </p:nvSpPr>
        <p:spPr>
          <a:xfrm>
            <a:off x="7977336" y="1268760"/>
            <a:ext cx="504056" cy="504056"/>
          </a:xfrm>
          <a:prstGeom prst="ellipse">
            <a:avLst/>
          </a:prstGeom>
          <a:noFill/>
          <a:ln w="2222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rtlCol="0" anchor="ctr"/>
          <a:lstStyle/>
          <a:p>
            <a:pPr algn="ctr"/>
            <a:r>
              <a:rPr lang="en-US" altLang="ko-KR" sz="3200" dirty="0" smtClean="0">
                <a:solidFill>
                  <a:schemeClr val="tx1"/>
                </a:solidFill>
                <a:latin typeface="돋움" pitchFamily="50" charset="-127"/>
                <a:ea typeface="돋움" pitchFamily="50" charset="-127"/>
                <a:cs typeface="Arial" pitchFamily="34" charset="0"/>
              </a:rPr>
              <a:t>4</a:t>
            </a:r>
            <a:endParaRPr lang="ko-KR" altLang="en-US" sz="3200" dirty="0" smtClean="0">
              <a:solidFill>
                <a:schemeClr val="tx1"/>
              </a:solidFill>
              <a:latin typeface="돋움" pitchFamily="50" charset="-127"/>
              <a:ea typeface="돋움" pitchFamily="50" charset="-127"/>
              <a:cs typeface="Arial" pitchFamily="34" charset="0"/>
            </a:endParaRPr>
          </a:p>
        </p:txBody>
      </p:sp>
      <p:sp>
        <p:nvSpPr>
          <p:cNvPr id="27" name="제목 26"/>
          <p:cNvSpPr>
            <a:spLocks noGrp="1"/>
          </p:cNvSpPr>
          <p:nvPr>
            <p:ph type="title" idx="4294967295"/>
          </p:nvPr>
        </p:nvSpPr>
        <p:spPr>
          <a:xfrm>
            <a:off x="0" y="-72008"/>
            <a:ext cx="8769424" cy="980728"/>
          </a:xfrm>
        </p:spPr>
        <p:txBody>
          <a:bodyPr>
            <a:normAutofit/>
          </a:bodyPr>
          <a:lstStyle/>
          <a:p>
            <a:r>
              <a:rPr lang="ko-KR" altLang="en-US"/>
              <a:t>목</a:t>
            </a:r>
            <a:r>
              <a:rPr lang="ko-KR" altLang="en-US" smtClean="0"/>
              <a:t>  차</a:t>
            </a:r>
            <a:endParaRPr lang="ko-KR" altLang="en-US" dirty="0"/>
          </a:p>
        </p:txBody>
      </p:sp>
      <p:pic>
        <p:nvPicPr>
          <p:cNvPr id="17" name="Picture 2" descr="w1 복사본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01594" y="1268760"/>
            <a:ext cx="568800" cy="568800"/>
          </a:xfrm>
          <a:prstGeom prst="rect">
            <a:avLst/>
          </a:prstGeom>
          <a:noFill/>
        </p:spPr>
      </p:pic>
      <p:sp>
        <p:nvSpPr>
          <p:cNvPr id="7" name="눈물 방울 6"/>
          <p:cNvSpPr/>
          <p:nvPr/>
        </p:nvSpPr>
        <p:spPr>
          <a:xfrm>
            <a:off x="992560" y="1844824"/>
            <a:ext cx="720000" cy="720000"/>
          </a:xfrm>
          <a:prstGeom prst="teardrop">
            <a:avLst/>
          </a:prstGeom>
          <a:solidFill>
            <a:srgbClr val="FF9900"/>
          </a:solidFill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rtlCol="0" anchor="ctr"/>
          <a:lstStyle/>
          <a:p>
            <a:pPr algn="ctr"/>
            <a:r>
              <a:rPr lang="en-US" altLang="ko-KR" sz="2000" b="1" dirty="0" smtClean="0">
                <a:solidFill>
                  <a:schemeClr val="bg1"/>
                </a:solidFill>
                <a:latin typeface="+mn-ea"/>
              </a:rPr>
              <a:t>A</a:t>
            </a:r>
            <a:endParaRPr lang="ko-KR" altLang="en-US" sz="2000" b="1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눈물 방울 22"/>
          <p:cNvSpPr/>
          <p:nvPr/>
        </p:nvSpPr>
        <p:spPr>
          <a:xfrm>
            <a:off x="992560" y="2852936"/>
            <a:ext cx="720000" cy="720000"/>
          </a:xfrm>
          <a:prstGeom prst="teardrop">
            <a:avLst/>
          </a:prstGeom>
          <a:solidFill>
            <a:srgbClr val="FF9900"/>
          </a:solidFill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rtlCol="0" anchor="ctr"/>
          <a:lstStyle/>
          <a:p>
            <a:pPr algn="ctr"/>
            <a:r>
              <a:rPr lang="en-US" altLang="ko-KR" sz="2000" b="1" dirty="0" smtClean="0">
                <a:solidFill>
                  <a:schemeClr val="bg1"/>
                </a:solidFill>
                <a:latin typeface="+mn-ea"/>
              </a:rPr>
              <a:t>B</a:t>
            </a:r>
            <a:endParaRPr lang="ko-KR" altLang="en-US" sz="2000" b="1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4" name="눈물 방울 23"/>
          <p:cNvSpPr/>
          <p:nvPr/>
        </p:nvSpPr>
        <p:spPr>
          <a:xfrm>
            <a:off x="1006298" y="3933056"/>
            <a:ext cx="720000" cy="720000"/>
          </a:xfrm>
          <a:prstGeom prst="teardrop">
            <a:avLst/>
          </a:prstGeom>
          <a:solidFill>
            <a:srgbClr val="FF9900"/>
          </a:solidFill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rtlCol="0" anchor="ctr"/>
          <a:lstStyle/>
          <a:p>
            <a:pPr algn="ctr"/>
            <a:r>
              <a:rPr lang="en-US" altLang="ko-KR" sz="2000" b="1" dirty="0">
                <a:solidFill>
                  <a:schemeClr val="bg1"/>
                </a:solidFill>
                <a:latin typeface="+mn-ea"/>
              </a:rPr>
              <a:t>C</a:t>
            </a:r>
            <a:endParaRPr lang="ko-KR" altLang="en-US" sz="2000" b="1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5" name="눈물 방울 24"/>
          <p:cNvSpPr/>
          <p:nvPr/>
        </p:nvSpPr>
        <p:spPr>
          <a:xfrm>
            <a:off x="1006298" y="4941168"/>
            <a:ext cx="720000" cy="720000"/>
          </a:xfrm>
          <a:prstGeom prst="teardrop">
            <a:avLst/>
          </a:prstGeom>
          <a:solidFill>
            <a:srgbClr val="FF9900"/>
          </a:solidFill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rtlCol="0" anchor="ctr"/>
          <a:lstStyle/>
          <a:p>
            <a:pPr algn="ctr"/>
            <a:r>
              <a:rPr lang="en-US" altLang="ko-KR" sz="2000" b="1" dirty="0">
                <a:solidFill>
                  <a:schemeClr val="bg1"/>
                </a:solidFill>
                <a:latin typeface="+mn-ea"/>
              </a:rPr>
              <a:t>D</a:t>
            </a:r>
            <a:endParaRPr lang="ko-KR" altLang="en-US" sz="2000" b="1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2" name="평행 사변형 21"/>
          <p:cNvSpPr/>
          <p:nvPr/>
        </p:nvSpPr>
        <p:spPr>
          <a:xfrm>
            <a:off x="1712640" y="1844824"/>
            <a:ext cx="5472608" cy="720000"/>
          </a:xfrm>
          <a:prstGeom prst="parallelogram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rtlCol="0" anchor="ctr"/>
          <a:lstStyle/>
          <a:p>
            <a:pPr algn="ctr"/>
            <a:r>
              <a:rPr lang="ko-KR" altLang="en-US" sz="2000" b="1" dirty="0" smtClean="0">
                <a:solidFill>
                  <a:schemeClr val="bg1"/>
                </a:solidFill>
                <a:latin typeface="+mj-ea"/>
                <a:ea typeface="+mj-ea"/>
              </a:rPr>
              <a:t>스마트한 </a:t>
            </a:r>
            <a:r>
              <a:rPr lang="ko-KR" altLang="en-US" sz="2000" b="1" dirty="0">
                <a:solidFill>
                  <a:schemeClr val="bg1"/>
                </a:solidFill>
                <a:latin typeface="+mj-ea"/>
                <a:ea typeface="+mj-ea"/>
              </a:rPr>
              <a:t>농</a:t>
            </a:r>
            <a:r>
              <a:rPr lang="ko-KR" altLang="en-US" sz="2000" b="1" dirty="0" smtClean="0">
                <a:solidFill>
                  <a:schemeClr val="bg1"/>
                </a:solidFill>
                <a:latin typeface="+mj-ea"/>
                <a:ea typeface="+mj-ea"/>
              </a:rPr>
              <a:t>업 혁신</a:t>
            </a:r>
            <a:endParaRPr lang="ko-KR" altLang="en-US" sz="2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6" name="평행 사변형 25"/>
          <p:cNvSpPr/>
          <p:nvPr/>
        </p:nvSpPr>
        <p:spPr>
          <a:xfrm>
            <a:off x="1712640" y="2853016"/>
            <a:ext cx="5472608" cy="720000"/>
          </a:xfrm>
          <a:prstGeom prst="parallelogram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rtlCol="0" anchor="ctr"/>
          <a:lstStyle/>
          <a:p>
            <a:pPr algn="ctr"/>
            <a:r>
              <a:rPr lang="ko-KR" altLang="en-US" sz="2000" b="1" dirty="0" smtClean="0">
                <a:solidFill>
                  <a:schemeClr val="bg1"/>
                </a:solidFill>
                <a:latin typeface="+mj-ea"/>
                <a:ea typeface="+mj-ea"/>
              </a:rPr>
              <a:t>스마트 팜의</a:t>
            </a:r>
            <a:r>
              <a:rPr lang="en-US" altLang="ko-KR" sz="2000" b="1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ko-KR" altLang="en-US" sz="2000" b="1" dirty="0" smtClean="0">
                <a:solidFill>
                  <a:schemeClr val="bg1"/>
                </a:solidFill>
                <a:latin typeface="+mj-ea"/>
                <a:ea typeface="+mj-ea"/>
              </a:rPr>
              <a:t>구성</a:t>
            </a:r>
            <a:endParaRPr lang="ko-KR" altLang="en-US" sz="2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2" name="평행 사변형 31"/>
          <p:cNvSpPr/>
          <p:nvPr/>
        </p:nvSpPr>
        <p:spPr>
          <a:xfrm>
            <a:off x="1712640" y="4946627"/>
            <a:ext cx="5472608" cy="720000"/>
          </a:xfrm>
          <a:prstGeom prst="parallelogram">
            <a:avLst/>
          </a:prstGeom>
          <a:solidFill>
            <a:srgbClr val="92D050"/>
          </a:soli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rtlCol="0" anchor="ctr"/>
          <a:lstStyle/>
          <a:p>
            <a:pPr algn="ctr"/>
            <a:r>
              <a:rPr lang="ko-KR" altLang="en-US" sz="2000" b="1" dirty="0" smtClean="0">
                <a:solidFill>
                  <a:schemeClr val="bg1"/>
                </a:solidFill>
                <a:latin typeface="+mj-ea"/>
                <a:ea typeface="+mj-ea"/>
              </a:rPr>
              <a:t>농업</a:t>
            </a:r>
            <a:r>
              <a:rPr lang="ko-KR" altLang="en-US" sz="2000" b="1" dirty="0">
                <a:solidFill>
                  <a:schemeClr val="bg1"/>
                </a:solidFill>
                <a:latin typeface="+mj-ea"/>
                <a:ea typeface="+mj-ea"/>
              </a:rPr>
              <a:t>과</a:t>
            </a:r>
            <a:r>
              <a:rPr lang="ko-KR" altLang="en-US" sz="2000" b="1" dirty="0" smtClean="0">
                <a:solidFill>
                  <a:schemeClr val="bg1"/>
                </a:solidFill>
                <a:latin typeface="+mj-ea"/>
                <a:ea typeface="+mj-ea"/>
              </a:rPr>
              <a:t> 정보통신기술의 융합</a:t>
            </a:r>
            <a:endParaRPr lang="ko-KR" altLang="en-US" sz="2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내용 개체 틀 2"/>
          <p:cNvSpPr txBox="1">
            <a:spLocks/>
          </p:cNvSpPr>
          <p:nvPr/>
        </p:nvSpPr>
        <p:spPr>
          <a:xfrm>
            <a:off x="488504" y="1268760"/>
            <a:ext cx="5688632" cy="52565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  <a:defRPr/>
            </a:pPr>
            <a:r>
              <a:rPr lang="ko-KR" altLang="en-US" sz="2400" b="1" dirty="0" smtClean="0">
                <a:latin typeface="+mn-ea"/>
              </a:rPr>
              <a:t>스마트 팜이란</a:t>
            </a:r>
            <a:endParaRPr lang="en-US" altLang="ko-KR" sz="2400" b="1" dirty="0" smtClean="0">
              <a:latin typeface="+mn-ea"/>
            </a:endParaRPr>
          </a:p>
          <a:p>
            <a:pPr marL="742950" lvl="1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ko-KR" altLang="en-US" sz="2000" dirty="0"/>
              <a:t>비닐하우스</a:t>
            </a:r>
            <a:r>
              <a:rPr lang="en-US" altLang="ko-KR" sz="2000" dirty="0"/>
              <a:t>·</a:t>
            </a:r>
            <a:r>
              <a:rPr lang="ko-KR" altLang="en-US" sz="2000" dirty="0"/>
              <a:t>축사에 </a:t>
            </a:r>
            <a:r>
              <a:rPr lang="en-US" altLang="ko-KR" sz="2000" dirty="0"/>
              <a:t>ICT</a:t>
            </a:r>
            <a:r>
              <a:rPr lang="ko-KR" altLang="en-US" sz="2000" dirty="0"/>
              <a:t>를 접목하여 원격</a:t>
            </a:r>
            <a:r>
              <a:rPr lang="en-US" altLang="ko-KR" sz="2000" dirty="0"/>
              <a:t>·</a:t>
            </a:r>
            <a:r>
              <a:rPr lang="ko-KR" altLang="en-US" sz="2000" dirty="0"/>
              <a:t>자동으로 작물과 가축의 생육환경을 적정하게 유지</a:t>
            </a:r>
            <a:r>
              <a:rPr lang="en-US" altLang="ko-KR" sz="2000" dirty="0"/>
              <a:t>·</a:t>
            </a:r>
            <a:r>
              <a:rPr lang="ko-KR" altLang="en-US" sz="2000" dirty="0"/>
              <a:t>관리할 수 있는 </a:t>
            </a:r>
            <a:r>
              <a:rPr lang="ko-KR" altLang="en-US" sz="2000" dirty="0" smtClean="0"/>
              <a:t>농장</a:t>
            </a:r>
            <a:endParaRPr lang="en-US" altLang="ko-KR" sz="2000" dirty="0" smtClean="0"/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sz="2400" b="1" dirty="0" smtClean="0">
                <a:latin typeface="+mn-ea"/>
              </a:rPr>
              <a:t>스마트 팜 운영 원리</a:t>
            </a:r>
            <a:endParaRPr lang="en-US" altLang="ko-KR" sz="2400" dirty="0" smtClean="0">
              <a:latin typeface="+mn-ea"/>
            </a:endParaRPr>
          </a:p>
          <a:p>
            <a:pPr marL="800100" lvl="1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ko-KR" altLang="en-US" sz="2000" dirty="0"/>
              <a:t>생육환경 유지관리 </a:t>
            </a:r>
            <a:r>
              <a:rPr lang="en-US" altLang="ko-KR" sz="2000" dirty="0" smtClean="0"/>
              <a:t>SW(</a:t>
            </a:r>
            <a:r>
              <a:rPr lang="ko-KR" altLang="en-US" sz="2000" dirty="0"/>
              <a:t>온</a:t>
            </a:r>
            <a:r>
              <a:rPr lang="en-US" altLang="ko-KR" sz="2000" dirty="0"/>
              <a:t>·</a:t>
            </a:r>
            <a:r>
              <a:rPr lang="ko-KR" altLang="en-US" sz="2000" dirty="0"/>
              <a:t>습도</a:t>
            </a:r>
            <a:r>
              <a:rPr lang="en-US" altLang="ko-KR" sz="2000" dirty="0"/>
              <a:t>, CO2</a:t>
            </a:r>
            <a:r>
              <a:rPr lang="ko-KR" altLang="en-US" sz="2000" dirty="0"/>
              <a:t>수준 등 생육조건 설정</a:t>
            </a:r>
            <a:r>
              <a:rPr lang="en-US" altLang="ko-KR" sz="2000" dirty="0"/>
              <a:t>)</a:t>
            </a:r>
            <a:endParaRPr lang="en-US" altLang="ko-KR" sz="2000" dirty="0" smtClean="0"/>
          </a:p>
          <a:p>
            <a:pPr marL="800100" lvl="1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ko-KR" altLang="en-US" sz="2000" dirty="0"/>
              <a:t>환경정보 모니터링</a:t>
            </a:r>
            <a:r>
              <a:rPr lang="en-US" altLang="ko-KR" sz="2000" dirty="0" smtClean="0"/>
              <a:t>(</a:t>
            </a:r>
            <a:r>
              <a:rPr lang="ko-KR" altLang="en-US" sz="2000" dirty="0" smtClean="0"/>
              <a:t>온</a:t>
            </a:r>
            <a:r>
              <a:rPr lang="en-US" altLang="ko-KR" sz="2000" dirty="0"/>
              <a:t>·</a:t>
            </a:r>
            <a:r>
              <a:rPr lang="ko-KR" altLang="en-US" sz="2000" dirty="0"/>
              <a:t>습도</a:t>
            </a:r>
            <a:r>
              <a:rPr lang="en-US" altLang="ko-KR" sz="2000" dirty="0"/>
              <a:t>, </a:t>
            </a:r>
            <a:r>
              <a:rPr lang="ko-KR" altLang="en-US" sz="2000" dirty="0"/>
              <a:t>일사량</a:t>
            </a:r>
            <a:r>
              <a:rPr lang="en-US" altLang="ko-KR" sz="2000" dirty="0"/>
              <a:t>, CO2, </a:t>
            </a:r>
            <a:r>
              <a:rPr lang="ko-KR" altLang="en-US" sz="2000" dirty="0"/>
              <a:t>생육환경 등 </a:t>
            </a:r>
            <a:r>
              <a:rPr lang="ko-KR" altLang="en-US" sz="2000" dirty="0" smtClean="0"/>
              <a:t>자동수집</a:t>
            </a:r>
            <a:r>
              <a:rPr lang="en-US" altLang="ko-KR" sz="2000" dirty="0" smtClean="0"/>
              <a:t>)</a:t>
            </a:r>
          </a:p>
          <a:p>
            <a:pPr marL="800100" lvl="1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ko-KR" altLang="en-US" sz="2000" dirty="0"/>
              <a:t>자동</a:t>
            </a:r>
            <a:r>
              <a:rPr lang="en-US" altLang="ko-KR" sz="2000" dirty="0"/>
              <a:t>·</a:t>
            </a:r>
            <a:r>
              <a:rPr lang="ko-KR" altLang="en-US" sz="2000" dirty="0"/>
              <a:t>원격 환경관리</a:t>
            </a:r>
            <a:r>
              <a:rPr lang="en-US" altLang="ko-KR" sz="2000" dirty="0"/>
              <a:t>(</a:t>
            </a:r>
            <a:r>
              <a:rPr lang="ko-KR" altLang="en-US" sz="2000" dirty="0"/>
              <a:t>냉</a:t>
            </a:r>
            <a:r>
              <a:rPr lang="en-US" altLang="ko-KR" sz="2000" dirty="0"/>
              <a:t>·</a:t>
            </a:r>
            <a:r>
              <a:rPr lang="ko-KR" altLang="en-US" sz="2000" dirty="0"/>
              <a:t>난방기 구동</a:t>
            </a:r>
            <a:r>
              <a:rPr lang="en-US" altLang="ko-KR" sz="2000" dirty="0"/>
              <a:t>, </a:t>
            </a:r>
            <a:r>
              <a:rPr lang="ko-KR" altLang="en-US" sz="2000" dirty="0"/>
              <a:t>창문 개폐</a:t>
            </a:r>
            <a:r>
              <a:rPr lang="en-US" altLang="ko-KR" sz="2000" dirty="0"/>
              <a:t>, CO2, </a:t>
            </a:r>
            <a:r>
              <a:rPr lang="ko-KR" altLang="en-US" sz="2000" dirty="0"/>
              <a:t>영양분</a:t>
            </a:r>
            <a:r>
              <a:rPr lang="en-US" altLang="ko-KR" sz="2000" dirty="0"/>
              <a:t>·</a:t>
            </a:r>
            <a:r>
              <a:rPr lang="ko-KR" altLang="en-US" sz="2000" dirty="0"/>
              <a:t>사료 공급 등</a:t>
            </a:r>
            <a:r>
              <a:rPr lang="en-US" altLang="ko-KR" sz="2000" dirty="0"/>
              <a:t>)</a:t>
            </a:r>
            <a:endParaRPr lang="en-US" altLang="ko-KR" sz="200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B1148-5548-4C5A-803E-A1DC3F5DC835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pic>
        <p:nvPicPr>
          <p:cNvPr id="6" name="Picture 2" descr="w1 복사본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81192" y="1196752"/>
            <a:ext cx="568800" cy="569913"/>
          </a:xfrm>
          <a:prstGeom prst="rect">
            <a:avLst/>
          </a:prstGeom>
          <a:noFill/>
        </p:spPr>
      </p:pic>
      <p:sp>
        <p:nvSpPr>
          <p:cNvPr id="10" name="제목 9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769424" cy="980728"/>
          </a:xfrm>
        </p:spPr>
        <p:txBody>
          <a:bodyPr>
            <a:normAutofit/>
          </a:bodyPr>
          <a:lstStyle/>
          <a:p>
            <a:r>
              <a:rPr lang="ko-KR" altLang="en-US" dirty="0" smtClean="0"/>
              <a:t>스마트한 농업 혁신</a:t>
            </a:r>
            <a:endParaRPr lang="ko-KR" altLang="en-US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7136" y="1916832"/>
            <a:ext cx="2520000" cy="18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B1148-5548-4C5A-803E-A1DC3F5DC835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pic>
        <p:nvPicPr>
          <p:cNvPr id="14" name="Picture 2" descr="w1 복사본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3484" y="1285507"/>
            <a:ext cx="568800" cy="568800"/>
          </a:xfrm>
          <a:prstGeom prst="rect">
            <a:avLst/>
          </a:prstGeom>
          <a:noFill/>
        </p:spPr>
      </p:pic>
      <p:pic>
        <p:nvPicPr>
          <p:cNvPr id="16" name="Picture 12" descr="w2 복사본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97416" y="1229134"/>
            <a:ext cx="568800" cy="56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제목 8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769424" cy="980728"/>
          </a:xfrm>
        </p:spPr>
        <p:txBody>
          <a:bodyPr>
            <a:normAutofit/>
          </a:bodyPr>
          <a:lstStyle/>
          <a:p>
            <a:r>
              <a:rPr lang="ko-KR" altLang="en-US" dirty="0" smtClean="0"/>
              <a:t>스마트 팜의 구성</a:t>
            </a:r>
            <a:endParaRPr lang="ko-KR" altLang="en-US" dirty="0"/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3567072"/>
              </p:ext>
            </p:extLst>
          </p:nvPr>
        </p:nvGraphicFramePr>
        <p:xfrm>
          <a:off x="1424608" y="1841317"/>
          <a:ext cx="8064897" cy="4105946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648072"/>
                <a:gridCol w="1512168"/>
                <a:gridCol w="1584176"/>
                <a:gridCol w="2664296"/>
                <a:gridCol w="1656185"/>
              </a:tblGrid>
              <a:tr h="57820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1" dirty="0" smtClean="0"/>
                        <a:t>구분</a:t>
                      </a:r>
                      <a:endParaRPr lang="ko-KR" altLang="en-US" sz="1400" b="1" dirty="0" smtClean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1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환경센터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1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영상 장비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1" dirty="0" err="1" smtClean="0">
                          <a:effectLst/>
                        </a:rPr>
                        <a:t>시설별</a:t>
                      </a:r>
                      <a:r>
                        <a:rPr lang="ko-KR" altLang="en-US" sz="1400" b="1" dirty="0" smtClean="0">
                          <a:effectLst/>
                        </a:rPr>
                        <a:t> 제어 및 통합제어 장비</a:t>
                      </a:r>
                      <a:endParaRPr lang="ko-KR" altLang="en-US" sz="1400" b="1" dirty="0" smtClean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관리시스템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  <a:tr h="99185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>
                          <a:effectLst/>
                          <a:latin typeface="+mn-ea"/>
                          <a:ea typeface="+mn-ea"/>
                        </a:rPr>
                        <a:t>시설</a:t>
                      </a:r>
                      <a:r>
                        <a:rPr lang="en-US" altLang="ko-KR" sz="1400" dirty="0" smtClean="0"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400" dirty="0" smtClean="0">
                          <a:effectLst/>
                          <a:latin typeface="+mn-ea"/>
                          <a:ea typeface="+mn-ea"/>
                        </a:rPr>
                        <a:t>원예분야</a:t>
                      </a:r>
                      <a:endParaRPr lang="ko-KR" altLang="en-US" sz="1400" b="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 dirty="0" smtClean="0">
                          <a:effectLst/>
                          <a:latin typeface="+mn-ea"/>
                          <a:ea typeface="+mn-ea"/>
                        </a:rPr>
                        <a:t>온도</a:t>
                      </a:r>
                      <a:r>
                        <a:rPr lang="en-US" altLang="ko-KR" sz="1400" dirty="0" smtClean="0"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400" dirty="0" smtClean="0">
                          <a:effectLst/>
                          <a:latin typeface="+mn-ea"/>
                          <a:ea typeface="+mn-ea"/>
                        </a:rPr>
                        <a:t>습도</a:t>
                      </a:r>
                      <a:r>
                        <a:rPr lang="en-US" altLang="ko-KR" sz="1400" dirty="0" smtClean="0"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400" dirty="0" smtClean="0">
                          <a:effectLst/>
                          <a:latin typeface="+mn-ea"/>
                          <a:ea typeface="+mn-ea"/>
                        </a:rPr>
                        <a:t>풍향</a:t>
                      </a:r>
                      <a:r>
                        <a:rPr lang="en-US" altLang="ko-KR" sz="1400" dirty="0" smtClean="0"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400" dirty="0" smtClean="0">
                          <a:effectLst/>
                          <a:latin typeface="+mn-ea"/>
                          <a:ea typeface="+mn-ea"/>
                        </a:rPr>
                        <a:t>풍속</a:t>
                      </a:r>
                      <a:r>
                        <a:rPr lang="en-US" altLang="ko-KR" sz="1400" dirty="0" smtClean="0"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400" dirty="0" smtClean="0">
                          <a:effectLst/>
                          <a:latin typeface="+mn-ea"/>
                          <a:ea typeface="+mn-ea"/>
                        </a:rPr>
                        <a:t>강우</a:t>
                      </a:r>
                      <a:r>
                        <a:rPr lang="en-US" altLang="ko-KR" sz="1400" dirty="0" smtClean="0"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400" dirty="0" smtClean="0">
                          <a:effectLst/>
                          <a:latin typeface="+mn-ea"/>
                          <a:ea typeface="+mn-ea"/>
                        </a:rPr>
                        <a:t>일사량 등</a:t>
                      </a:r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 dirty="0" smtClean="0">
                          <a:effectLst/>
                          <a:latin typeface="+mn-ea"/>
                          <a:ea typeface="+mn-ea"/>
                        </a:rPr>
                        <a:t>적외선카메라</a:t>
                      </a:r>
                      <a:r>
                        <a:rPr lang="en-US" altLang="ko-KR" sz="1400" dirty="0" smtClean="0">
                          <a:effectLst/>
                          <a:latin typeface="+mn-ea"/>
                          <a:ea typeface="+mn-ea"/>
                        </a:rPr>
                        <a:t>, DVR(</a:t>
                      </a:r>
                      <a:r>
                        <a:rPr lang="ko-KR" altLang="en-US" sz="1400" dirty="0" smtClean="0">
                          <a:effectLst/>
                          <a:latin typeface="+mn-ea"/>
                          <a:ea typeface="+mn-ea"/>
                        </a:rPr>
                        <a:t>녹화장비</a:t>
                      </a:r>
                      <a:r>
                        <a:rPr lang="en-US" altLang="ko-KR" sz="1400" dirty="0" smtClean="0">
                          <a:effectLst/>
                          <a:latin typeface="+mn-ea"/>
                          <a:ea typeface="+mn-ea"/>
                        </a:rPr>
                        <a:t>) </a:t>
                      </a:r>
                      <a:r>
                        <a:rPr lang="ko-KR" altLang="en-US" sz="1400" dirty="0" smtClean="0">
                          <a:effectLst/>
                          <a:latin typeface="+mn-ea"/>
                          <a:ea typeface="+mn-ea"/>
                        </a:rPr>
                        <a:t>등</a:t>
                      </a:r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 dirty="0" smtClean="0">
                          <a:effectLst/>
                          <a:latin typeface="+mn-ea"/>
                          <a:ea typeface="+mn-ea"/>
                        </a:rPr>
                        <a:t>환기</a:t>
                      </a:r>
                      <a:r>
                        <a:rPr lang="en-US" altLang="ko-KR" sz="1400" dirty="0" smtClean="0"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400" dirty="0" smtClean="0">
                          <a:effectLst/>
                          <a:latin typeface="+mn-ea"/>
                          <a:ea typeface="+mn-ea"/>
                        </a:rPr>
                        <a:t>난방</a:t>
                      </a:r>
                      <a:r>
                        <a:rPr lang="en-US" altLang="ko-KR" sz="1400" dirty="0" smtClean="0"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400" dirty="0" smtClean="0">
                          <a:effectLst/>
                          <a:latin typeface="+mn-ea"/>
                          <a:ea typeface="+mn-ea"/>
                        </a:rPr>
                        <a:t>에너지 절감시설</a:t>
                      </a:r>
                      <a:r>
                        <a:rPr lang="en-US" altLang="ko-KR" sz="1400" dirty="0" smtClean="0"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400" dirty="0" smtClean="0">
                          <a:effectLst/>
                          <a:latin typeface="+mn-ea"/>
                          <a:ea typeface="+mn-ea"/>
                        </a:rPr>
                        <a:t>차광 커튼</a:t>
                      </a:r>
                      <a:r>
                        <a:rPr lang="en-US" altLang="ko-KR" sz="1400" dirty="0" smtClean="0"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400" dirty="0" err="1" smtClean="0">
                          <a:effectLst/>
                          <a:latin typeface="+mn-ea"/>
                          <a:ea typeface="+mn-ea"/>
                        </a:rPr>
                        <a:t>유동팬</a:t>
                      </a:r>
                      <a:r>
                        <a:rPr lang="en-US" altLang="ko-KR" sz="1400" dirty="0" smtClean="0"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400" dirty="0" smtClean="0">
                          <a:effectLst/>
                          <a:latin typeface="+mn-ea"/>
                          <a:ea typeface="+mn-ea"/>
                        </a:rPr>
                        <a:t>온수</a:t>
                      </a:r>
                      <a:r>
                        <a:rPr lang="en-US" altLang="ko-KR" sz="1400" dirty="0" smtClean="0"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400" dirty="0" err="1" smtClean="0">
                          <a:effectLst/>
                          <a:latin typeface="+mn-ea"/>
                          <a:ea typeface="+mn-ea"/>
                        </a:rPr>
                        <a:t>난방수</a:t>
                      </a:r>
                      <a:r>
                        <a:rPr lang="ko-KR" altLang="en-US" sz="1400" dirty="0" smtClean="0">
                          <a:effectLst/>
                          <a:latin typeface="+mn-ea"/>
                          <a:ea typeface="+mn-ea"/>
                        </a:rPr>
                        <a:t> 조절</a:t>
                      </a:r>
                      <a:r>
                        <a:rPr lang="en-US" altLang="ko-KR" sz="1400" dirty="0" smtClean="0"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400" dirty="0" smtClean="0">
                          <a:effectLst/>
                          <a:latin typeface="+mn-ea"/>
                          <a:ea typeface="+mn-ea"/>
                        </a:rPr>
                        <a:t>모터제어</a:t>
                      </a:r>
                      <a:r>
                        <a:rPr lang="en-US" altLang="ko-KR" sz="1400" dirty="0" smtClean="0"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400" dirty="0" err="1" smtClean="0">
                          <a:effectLst/>
                          <a:latin typeface="+mn-ea"/>
                          <a:ea typeface="+mn-ea"/>
                        </a:rPr>
                        <a:t>양액기</a:t>
                      </a:r>
                      <a:r>
                        <a:rPr lang="ko-KR" altLang="en-US" sz="1400" dirty="0" smtClean="0">
                          <a:effectLst/>
                          <a:latin typeface="+mn-ea"/>
                          <a:ea typeface="+mn-ea"/>
                        </a:rPr>
                        <a:t> 제어</a:t>
                      </a:r>
                      <a:r>
                        <a:rPr lang="en-US" altLang="ko-KR" sz="1400" dirty="0" smtClean="0">
                          <a:effectLst/>
                          <a:latin typeface="+mn-ea"/>
                          <a:ea typeface="+mn-ea"/>
                        </a:rPr>
                        <a:t>, LED </a:t>
                      </a:r>
                      <a:r>
                        <a:rPr lang="ko-KR" altLang="en-US" sz="1400" dirty="0" smtClean="0">
                          <a:effectLst/>
                          <a:latin typeface="+mn-ea"/>
                          <a:ea typeface="+mn-ea"/>
                        </a:rPr>
                        <a:t>등</a:t>
                      </a:r>
                      <a:endParaRPr lang="ko-KR" altLang="en-US" sz="1400" b="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 dirty="0" smtClean="0">
                          <a:effectLst/>
                          <a:latin typeface="+mn-ea"/>
                          <a:ea typeface="+mn-ea"/>
                        </a:rPr>
                        <a:t>실시간 생장환경 모니터링 및 시설물 제어 환경 및 생육정보</a:t>
                      </a:r>
                      <a:r>
                        <a:rPr lang="en-US" altLang="ko-KR" sz="1400" dirty="0" smtClean="0">
                          <a:effectLst/>
                          <a:latin typeface="+mn-ea"/>
                          <a:ea typeface="+mn-ea"/>
                        </a:rPr>
                        <a:t>DB </a:t>
                      </a:r>
                      <a:r>
                        <a:rPr lang="ko-KR" altLang="en-US" sz="1400" dirty="0" smtClean="0">
                          <a:effectLst/>
                          <a:latin typeface="+mn-ea"/>
                          <a:ea typeface="+mn-ea"/>
                        </a:rPr>
                        <a:t>분석시스템 등</a:t>
                      </a:r>
                      <a:endParaRPr lang="ko-KR" altLang="en-US" sz="1400" b="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  <a:tr h="13043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과수분야</a:t>
                      </a:r>
                      <a:endParaRPr kumimoji="1" lang="en-US" altLang="ko-KR" sz="1400" b="0" kern="12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 dirty="0" smtClean="0">
                          <a:effectLst/>
                          <a:latin typeface="+mn-ea"/>
                          <a:ea typeface="+mn-ea"/>
                        </a:rPr>
                        <a:t>온도</a:t>
                      </a:r>
                      <a:r>
                        <a:rPr lang="en-US" altLang="ko-KR" sz="1400" dirty="0" smtClean="0"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400" dirty="0" smtClean="0">
                          <a:effectLst/>
                          <a:latin typeface="+mn-ea"/>
                          <a:ea typeface="+mn-ea"/>
                        </a:rPr>
                        <a:t>습도</a:t>
                      </a:r>
                      <a:r>
                        <a:rPr lang="en-US" altLang="ko-KR" sz="1400" dirty="0" smtClean="0"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400" dirty="0" smtClean="0">
                          <a:effectLst/>
                          <a:latin typeface="+mn-ea"/>
                          <a:ea typeface="+mn-ea"/>
                        </a:rPr>
                        <a:t>토양수분</a:t>
                      </a:r>
                      <a:r>
                        <a:rPr lang="en-US" altLang="ko-KR" sz="1400" dirty="0" smtClean="0"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400" dirty="0" err="1" smtClean="0">
                          <a:effectLst/>
                          <a:latin typeface="+mn-ea"/>
                          <a:ea typeface="+mn-ea"/>
                        </a:rPr>
                        <a:t>토경</a:t>
                      </a:r>
                      <a:r>
                        <a:rPr lang="en-US" altLang="ko-KR" sz="1400" dirty="0" smtClean="0">
                          <a:effectLst/>
                          <a:latin typeface="+mn-ea"/>
                          <a:ea typeface="+mn-ea"/>
                        </a:rPr>
                        <a:t>), </a:t>
                      </a:r>
                      <a:r>
                        <a:rPr lang="ko-KR" altLang="en-US" sz="1400" dirty="0" err="1" smtClean="0">
                          <a:effectLst/>
                          <a:latin typeface="+mn-ea"/>
                          <a:ea typeface="+mn-ea"/>
                        </a:rPr>
                        <a:t>양액측정센서</a:t>
                      </a:r>
                      <a:r>
                        <a:rPr lang="en-US" altLang="ko-KR" sz="1400" dirty="0" smtClean="0"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400" dirty="0" smtClean="0">
                          <a:effectLst/>
                          <a:latin typeface="+mn-ea"/>
                          <a:ea typeface="+mn-ea"/>
                        </a:rPr>
                        <a:t>수분센서</a:t>
                      </a:r>
                      <a:r>
                        <a:rPr lang="en-US" altLang="ko-KR" sz="1400" dirty="0" smtClean="0"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400" dirty="0" smtClean="0">
                          <a:effectLst/>
                          <a:latin typeface="+mn-ea"/>
                          <a:ea typeface="+mn-ea"/>
                        </a:rPr>
                        <a:t>풍향</a:t>
                      </a:r>
                      <a:r>
                        <a:rPr lang="en-US" altLang="ko-KR" sz="1400" dirty="0" smtClean="0"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400" dirty="0" smtClean="0">
                          <a:effectLst/>
                          <a:latin typeface="+mn-ea"/>
                          <a:ea typeface="+mn-ea"/>
                        </a:rPr>
                        <a:t>풍속</a:t>
                      </a:r>
                      <a:r>
                        <a:rPr lang="en-US" altLang="ko-KR" sz="1400" dirty="0" smtClean="0"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400" dirty="0" err="1" smtClean="0">
                          <a:effectLst/>
                          <a:latin typeface="+mn-ea"/>
                          <a:ea typeface="+mn-ea"/>
                        </a:rPr>
                        <a:t>감우</a:t>
                      </a:r>
                      <a:r>
                        <a:rPr lang="en-US" altLang="ko-KR" sz="1400" dirty="0" smtClean="0"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400" dirty="0" smtClean="0">
                          <a:effectLst/>
                          <a:latin typeface="+mn-ea"/>
                          <a:ea typeface="+mn-ea"/>
                        </a:rPr>
                        <a:t>일사량 등</a:t>
                      </a:r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400" dirty="0" smtClean="0">
                          <a:effectLst/>
                          <a:latin typeface="+mn-ea"/>
                          <a:ea typeface="+mn-ea"/>
                        </a:rPr>
                        <a:t>CCTV, </a:t>
                      </a:r>
                      <a:r>
                        <a:rPr lang="ko-KR" altLang="en-US" sz="1400" dirty="0" err="1" smtClean="0">
                          <a:effectLst/>
                          <a:latin typeface="+mn-ea"/>
                          <a:ea typeface="+mn-ea"/>
                        </a:rPr>
                        <a:t>웹카메라</a:t>
                      </a:r>
                      <a:r>
                        <a:rPr lang="en-US" altLang="ko-KR" sz="1400" dirty="0" smtClean="0">
                          <a:effectLst/>
                          <a:latin typeface="+mn-ea"/>
                          <a:ea typeface="+mn-ea"/>
                        </a:rPr>
                        <a:t>, DVR </a:t>
                      </a:r>
                      <a:r>
                        <a:rPr lang="ko-KR" altLang="en-US" sz="1400" dirty="0" smtClean="0">
                          <a:effectLst/>
                          <a:latin typeface="+mn-ea"/>
                          <a:ea typeface="+mn-ea"/>
                        </a:rPr>
                        <a:t>등</a:t>
                      </a:r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 dirty="0" smtClean="0">
                          <a:effectLst/>
                          <a:latin typeface="+mn-ea"/>
                          <a:ea typeface="+mn-ea"/>
                        </a:rPr>
                        <a:t>에너지 절감시설</a:t>
                      </a:r>
                      <a:r>
                        <a:rPr lang="en-US" altLang="ko-KR" sz="1400" dirty="0" smtClean="0"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400" dirty="0" smtClean="0">
                          <a:effectLst/>
                          <a:latin typeface="+mn-ea"/>
                          <a:ea typeface="+mn-ea"/>
                        </a:rPr>
                        <a:t>관수모터제어</a:t>
                      </a:r>
                      <a:r>
                        <a:rPr lang="en-US" altLang="ko-KR" sz="1400" dirty="0" smtClean="0"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400" dirty="0" err="1" smtClean="0">
                          <a:effectLst/>
                          <a:latin typeface="+mn-ea"/>
                          <a:ea typeface="+mn-ea"/>
                        </a:rPr>
                        <a:t>양액기</a:t>
                      </a:r>
                      <a:r>
                        <a:rPr lang="ko-KR" altLang="en-US" sz="1400" dirty="0" smtClean="0">
                          <a:effectLst/>
                          <a:latin typeface="+mn-ea"/>
                          <a:ea typeface="+mn-ea"/>
                        </a:rPr>
                        <a:t> 제어 등</a:t>
                      </a:r>
                      <a:endParaRPr lang="ko-KR" altLang="en-US" sz="1400" dirty="0" smtClean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 dirty="0" smtClean="0">
                          <a:effectLst/>
                          <a:latin typeface="+mn-ea"/>
                          <a:ea typeface="+mn-ea"/>
                        </a:rPr>
                        <a:t>실시간 생장환경 모니터링 및 시설물 제어 환경 및 생육정보</a:t>
                      </a:r>
                      <a:r>
                        <a:rPr lang="en-US" altLang="ko-KR" sz="1400" dirty="0" smtClean="0">
                          <a:effectLst/>
                          <a:latin typeface="+mn-ea"/>
                          <a:ea typeface="+mn-ea"/>
                        </a:rPr>
                        <a:t>DB </a:t>
                      </a:r>
                      <a:r>
                        <a:rPr lang="ko-KR" altLang="en-US" sz="1400" dirty="0" smtClean="0">
                          <a:effectLst/>
                          <a:latin typeface="+mn-ea"/>
                          <a:ea typeface="+mn-ea"/>
                        </a:rPr>
                        <a:t>분석시스템</a:t>
                      </a:r>
                      <a:endParaRPr lang="ko-KR" altLang="en-US" sz="1400" b="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  <a:tr h="106511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축산분야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 dirty="0" smtClean="0">
                          <a:effectLst/>
                          <a:latin typeface="+mn-ea"/>
                          <a:ea typeface="+mn-ea"/>
                        </a:rPr>
                        <a:t>온도</a:t>
                      </a:r>
                      <a:r>
                        <a:rPr lang="en-US" altLang="ko-KR" sz="1400" dirty="0" smtClean="0"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400" dirty="0" smtClean="0">
                          <a:effectLst/>
                          <a:latin typeface="+mn-ea"/>
                          <a:ea typeface="+mn-ea"/>
                        </a:rPr>
                        <a:t>습도</a:t>
                      </a:r>
                      <a:r>
                        <a:rPr lang="en-US" altLang="ko-KR" sz="1400" dirty="0" smtClean="0">
                          <a:effectLst/>
                          <a:latin typeface="+mn-ea"/>
                          <a:ea typeface="+mn-ea"/>
                        </a:rPr>
                        <a:t>, co2, </a:t>
                      </a:r>
                      <a:r>
                        <a:rPr lang="ko-KR" altLang="en-US" sz="1400" dirty="0" smtClean="0">
                          <a:effectLst/>
                          <a:latin typeface="+mn-ea"/>
                          <a:ea typeface="+mn-ea"/>
                        </a:rPr>
                        <a:t>조도</a:t>
                      </a:r>
                      <a:r>
                        <a:rPr lang="en-US" altLang="ko-KR" sz="1400" dirty="0" smtClean="0"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400" dirty="0" smtClean="0">
                          <a:effectLst/>
                          <a:latin typeface="+mn-ea"/>
                          <a:ea typeface="+mn-ea"/>
                        </a:rPr>
                        <a:t>암모니아</a:t>
                      </a:r>
                      <a:r>
                        <a:rPr lang="en-US" altLang="ko-KR" sz="1400" dirty="0" smtClean="0"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400" dirty="0" smtClean="0">
                          <a:effectLst/>
                          <a:latin typeface="+mn-ea"/>
                          <a:ea typeface="+mn-ea"/>
                        </a:rPr>
                        <a:t>이산화탄소</a:t>
                      </a:r>
                      <a:r>
                        <a:rPr lang="en-US" altLang="ko-KR" sz="1400" dirty="0" smtClean="0"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400" dirty="0" smtClean="0">
                          <a:effectLst/>
                          <a:latin typeface="+mn-ea"/>
                          <a:ea typeface="+mn-ea"/>
                        </a:rPr>
                        <a:t>누전</a:t>
                      </a:r>
                      <a:r>
                        <a:rPr lang="en-US" altLang="ko-KR" sz="1400" dirty="0" smtClean="0"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400" dirty="0" smtClean="0">
                          <a:effectLst/>
                          <a:latin typeface="+mn-ea"/>
                          <a:ea typeface="+mn-ea"/>
                        </a:rPr>
                        <a:t>정전</a:t>
                      </a:r>
                      <a:r>
                        <a:rPr lang="en-US" altLang="ko-KR" sz="1400" dirty="0" smtClean="0">
                          <a:effectLst/>
                          <a:latin typeface="+mn-ea"/>
                          <a:ea typeface="+mn-ea"/>
                        </a:rPr>
                        <a:t>)</a:t>
                      </a:r>
                      <a:r>
                        <a:rPr lang="ko-KR" altLang="en-US" sz="1400" dirty="0" smtClean="0">
                          <a:effectLst/>
                          <a:latin typeface="+mn-ea"/>
                          <a:ea typeface="+mn-ea"/>
                        </a:rPr>
                        <a:t>감지 등</a:t>
                      </a:r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effectLst/>
                          <a:latin typeface="+mn-ea"/>
                          <a:ea typeface="+mn-ea"/>
                        </a:rPr>
                        <a:t>CCTV(</a:t>
                      </a:r>
                      <a:r>
                        <a:rPr lang="ko-KR" altLang="en-US" sz="1400" dirty="0" err="1" smtClean="0">
                          <a:effectLst/>
                          <a:latin typeface="+mn-ea"/>
                          <a:ea typeface="+mn-ea"/>
                        </a:rPr>
                        <a:t>웹카메라</a:t>
                      </a:r>
                      <a:r>
                        <a:rPr lang="en-US" altLang="ko-KR" sz="1400" dirty="0" smtClean="0">
                          <a:effectLst/>
                          <a:latin typeface="+mn-ea"/>
                          <a:ea typeface="+mn-ea"/>
                        </a:rPr>
                        <a:t>), DVR </a:t>
                      </a:r>
                      <a:r>
                        <a:rPr lang="ko-KR" altLang="en-US" sz="1400" dirty="0" smtClean="0">
                          <a:effectLst/>
                          <a:latin typeface="+mn-ea"/>
                          <a:ea typeface="+mn-ea"/>
                        </a:rPr>
                        <a:t>등</a:t>
                      </a:r>
                      <a:endParaRPr lang="ko-KR" altLang="en-US" sz="1400" b="0" dirty="0" smtClean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>
                          <a:latin typeface="+mn-ea"/>
                          <a:ea typeface="+mn-ea"/>
                        </a:rPr>
                        <a:t>발정체크기</a:t>
                      </a:r>
                      <a:r>
                        <a:rPr lang="en-US" altLang="ko-KR" sz="14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400" dirty="0" err="1" smtClean="0">
                          <a:latin typeface="+mn-ea"/>
                          <a:ea typeface="+mn-ea"/>
                        </a:rPr>
                        <a:t>모돈급이기</a:t>
                      </a:r>
                      <a:r>
                        <a:rPr lang="en-US" altLang="ko-KR" sz="14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400" dirty="0" err="1" smtClean="0">
                          <a:latin typeface="+mn-ea"/>
                          <a:ea typeface="+mn-ea"/>
                        </a:rPr>
                        <a:t>사료빈</a:t>
                      </a:r>
                      <a:r>
                        <a:rPr lang="en-US" altLang="ko-KR" sz="14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400" dirty="0" smtClean="0">
                          <a:latin typeface="+mn-ea"/>
                          <a:ea typeface="+mn-ea"/>
                        </a:rPr>
                        <a:t>음수관리기 등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400" dirty="0" smtClean="0">
                          <a:effectLst/>
                          <a:latin typeface="+mn-ea"/>
                          <a:ea typeface="+mn-ea"/>
                        </a:rPr>
                        <a:t>PC, </a:t>
                      </a:r>
                      <a:r>
                        <a:rPr lang="ko-KR" altLang="en-US" sz="1400" dirty="0" smtClean="0">
                          <a:effectLst/>
                          <a:latin typeface="+mn-ea"/>
                          <a:ea typeface="+mn-ea"/>
                        </a:rPr>
                        <a:t>모니터 등 생산 경영관리</a:t>
                      </a:r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" name="대각선 방향의 모서리가 잘린 사각형 1"/>
          <p:cNvSpPr/>
          <p:nvPr/>
        </p:nvSpPr>
        <p:spPr>
          <a:xfrm>
            <a:off x="493935" y="1981576"/>
            <a:ext cx="720080" cy="1872208"/>
          </a:xfrm>
          <a:prstGeom prst="snip2DiagRect">
            <a:avLst/>
          </a:prstGeom>
          <a:gradFill flip="none" rotWithShape="1">
            <a:gsLst>
              <a:gs pos="0">
                <a:srgbClr val="0070C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 w="3175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rtlCol="0" anchor="ctr"/>
          <a:lstStyle/>
          <a:p>
            <a:r>
              <a:rPr lang="ko-KR" altLang="en-US" sz="1600" b="1" dirty="0" smtClean="0">
                <a:latin typeface="+mn-ea"/>
              </a:rPr>
              <a:t>원격</a:t>
            </a:r>
            <a:endParaRPr lang="en-US" altLang="ko-KR" sz="1600" b="1" dirty="0" smtClean="0">
              <a:latin typeface="+mn-ea"/>
            </a:endParaRPr>
          </a:p>
          <a:p>
            <a:r>
              <a:rPr lang="ko-KR" altLang="en-US" sz="1600" b="1" dirty="0" smtClean="0">
                <a:latin typeface="+mn-ea"/>
              </a:rPr>
              <a:t>자동</a:t>
            </a:r>
            <a:endParaRPr lang="en-US" altLang="ko-KR" sz="1600" b="1" dirty="0" smtClean="0">
              <a:latin typeface="+mn-ea"/>
            </a:endParaRPr>
          </a:p>
          <a:p>
            <a:r>
              <a:rPr lang="ko-KR" altLang="en-US" sz="1600" b="1" dirty="0" smtClean="0">
                <a:latin typeface="+mn-ea"/>
              </a:rPr>
              <a:t>제어</a:t>
            </a:r>
            <a:endParaRPr lang="en-US" altLang="ko-KR" sz="1600" b="1" dirty="0" smtClean="0">
              <a:latin typeface="+mn-ea"/>
            </a:endParaRPr>
          </a:p>
        </p:txBody>
      </p:sp>
      <p:sp>
        <p:nvSpPr>
          <p:cNvPr id="11" name="대각선 방향의 모서리가 잘린 사각형 10"/>
          <p:cNvSpPr/>
          <p:nvPr/>
        </p:nvSpPr>
        <p:spPr>
          <a:xfrm>
            <a:off x="527844" y="4005064"/>
            <a:ext cx="720080" cy="1872208"/>
          </a:xfrm>
          <a:prstGeom prst="snip2DiagRect">
            <a:avLst/>
          </a:prstGeom>
          <a:gradFill flip="none" rotWithShape="1">
            <a:gsLst>
              <a:gs pos="0">
                <a:srgbClr val="0070C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 w="3175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rtlCol="0" anchor="ctr"/>
          <a:lstStyle/>
          <a:p>
            <a:pPr algn="ctr"/>
            <a:r>
              <a:rPr lang="ko-KR" altLang="en-US" sz="1600" b="1" dirty="0" smtClean="0">
                <a:solidFill>
                  <a:schemeClr val="bg1"/>
                </a:solidFill>
                <a:latin typeface="+mn-ea"/>
              </a:rPr>
              <a:t>최적</a:t>
            </a:r>
            <a:endParaRPr lang="en-US" altLang="ko-KR" sz="1600" b="1" dirty="0" smtClean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ko-KR" altLang="en-US" sz="1600" b="1" dirty="0" smtClean="0">
                <a:solidFill>
                  <a:schemeClr val="bg1"/>
                </a:solidFill>
                <a:latin typeface="+mn-ea"/>
              </a:rPr>
              <a:t>환경</a:t>
            </a:r>
            <a:endParaRPr lang="en-US" altLang="ko-KR" sz="1600" b="1" dirty="0" smtClean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ko-KR" altLang="en-US" sz="1600" b="1" dirty="0" smtClean="0">
                <a:solidFill>
                  <a:schemeClr val="bg1"/>
                </a:solidFill>
                <a:latin typeface="+mn-ea"/>
              </a:rPr>
              <a:t>조</a:t>
            </a:r>
            <a:r>
              <a:rPr lang="ko-KR" altLang="en-US" sz="1600" b="1" dirty="0">
                <a:solidFill>
                  <a:schemeClr val="bg1"/>
                </a:solidFill>
                <a:latin typeface="+mn-ea"/>
              </a:rPr>
              <a:t>성</a:t>
            </a:r>
            <a:endParaRPr lang="en-US" altLang="ko-KR" sz="1600" b="1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" name="육각형 2"/>
          <p:cNvSpPr/>
          <p:nvPr/>
        </p:nvSpPr>
        <p:spPr>
          <a:xfrm>
            <a:off x="1424608" y="1340768"/>
            <a:ext cx="1584176" cy="458278"/>
          </a:xfrm>
          <a:prstGeom prst="hexagon">
            <a:avLst/>
          </a:prstGeom>
          <a:solidFill>
            <a:srgbClr val="0070C0"/>
          </a:solidFill>
          <a:ln w="3175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rtlCol="0" anchor="ctr"/>
          <a:lstStyle/>
          <a:p>
            <a:pPr algn="ctr"/>
            <a:r>
              <a:rPr lang="ko-KR" altLang="en-US" sz="1600" b="1" dirty="0" smtClean="0">
                <a:solidFill>
                  <a:schemeClr val="bg1"/>
                </a:solidFill>
                <a:latin typeface="+mn-ea"/>
              </a:rPr>
              <a:t>스마트 팜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내용 개체 틀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73649834"/>
              </p:ext>
            </p:extLst>
          </p:nvPr>
        </p:nvGraphicFramePr>
        <p:xfrm>
          <a:off x="495300" y="1340768"/>
          <a:ext cx="8915400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B1148-5548-4C5A-803E-A1DC3F5DC835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제목 5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769424" cy="980728"/>
          </a:xfrm>
        </p:spPr>
        <p:txBody>
          <a:bodyPr>
            <a:normAutofit/>
          </a:bodyPr>
          <a:lstStyle/>
          <a:p>
            <a:r>
              <a:rPr lang="ko-KR" altLang="en-US" dirty="0" smtClean="0"/>
              <a:t>급성장 하는 스마트 팜</a:t>
            </a:r>
            <a:endParaRPr lang="ko-KR" altLang="en-US" dirty="0"/>
          </a:p>
        </p:txBody>
      </p:sp>
      <p:pic>
        <p:nvPicPr>
          <p:cNvPr id="7" name="Picture 2" descr="w1 복사본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73280" y="2276872"/>
            <a:ext cx="432048" cy="4258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7350889" y="6447253"/>
            <a:ext cx="2311400" cy="365125"/>
          </a:xfrm>
        </p:spPr>
        <p:txBody>
          <a:bodyPr/>
          <a:lstStyle/>
          <a:p>
            <a:fld id="{612B1148-5548-4C5A-803E-A1DC3F5DC835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pic>
        <p:nvPicPr>
          <p:cNvPr id="36" name="Picture 2" descr="w1 복사본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8504" y="1052736"/>
            <a:ext cx="568800" cy="568800"/>
          </a:xfrm>
          <a:prstGeom prst="rect">
            <a:avLst/>
          </a:prstGeom>
          <a:noFill/>
        </p:spPr>
      </p:pic>
      <p:pic>
        <p:nvPicPr>
          <p:cNvPr id="41" name="Picture 12" descr="w2 복사본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835" y="2380987"/>
            <a:ext cx="566518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AutoShape 2"/>
          <p:cNvSpPr>
            <a:spLocks/>
          </p:cNvSpPr>
          <p:nvPr/>
        </p:nvSpPr>
        <p:spPr bwMode="auto">
          <a:xfrm rot="5400000">
            <a:off x="6930643" y="-241758"/>
            <a:ext cx="256249" cy="4141388"/>
          </a:xfrm>
          <a:prstGeom prst="leftBrace">
            <a:avLst>
              <a:gd name="adj1" fmla="val 111146"/>
              <a:gd name="adj2" fmla="val 49374"/>
            </a:avLst>
          </a:prstGeom>
          <a:noFill/>
          <a:ln w="38100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ko-KR" altLang="en-US" sz="1100" b="1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26" name="제목 25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769424" cy="980728"/>
          </a:xfrm>
        </p:spPr>
        <p:txBody>
          <a:bodyPr>
            <a:normAutofit/>
          </a:bodyPr>
          <a:lstStyle/>
          <a:p>
            <a:r>
              <a:rPr lang="ko-KR" altLang="en-US" dirty="0" smtClean="0"/>
              <a:t>농업과 정보통신기술의 융합 </a:t>
            </a:r>
            <a:endParaRPr lang="ko-KR" altLang="en-US" dirty="0"/>
          </a:p>
        </p:txBody>
      </p:sp>
      <p:sp>
        <p:nvSpPr>
          <p:cNvPr id="57" name="가로로 말린 두루마리 모양 56"/>
          <p:cNvSpPr/>
          <p:nvPr/>
        </p:nvSpPr>
        <p:spPr>
          <a:xfrm>
            <a:off x="632520" y="1628800"/>
            <a:ext cx="2448272" cy="504056"/>
          </a:xfrm>
          <a:prstGeom prst="horizontalScroll">
            <a:avLst/>
          </a:prstGeom>
          <a:solidFill>
            <a:srgbClr val="FFCC00"/>
          </a:solidFill>
          <a:ln w="3175">
            <a:solidFill>
              <a:schemeClr val="bg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rtlCol="0" anchor="ctr"/>
          <a:lstStyle/>
          <a:p>
            <a:pPr algn="ctr"/>
            <a:r>
              <a:rPr lang="ko-KR" altLang="en-US" sz="12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스마트 온실 구성도</a:t>
            </a:r>
          </a:p>
        </p:txBody>
      </p:sp>
      <p:pic>
        <p:nvPicPr>
          <p:cNvPr id="21" name="Picture 28" descr="w3 복사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76130" y="1177242"/>
            <a:ext cx="504056" cy="504056"/>
          </a:xfrm>
          <a:prstGeom prst="rect">
            <a:avLst/>
          </a:prstGeom>
          <a:noFill/>
        </p:spPr>
      </p:pic>
      <p:grpSp>
        <p:nvGrpSpPr>
          <p:cNvPr id="6" name="그룹 5"/>
          <p:cNvGrpSpPr/>
          <p:nvPr/>
        </p:nvGrpSpPr>
        <p:grpSpPr>
          <a:xfrm>
            <a:off x="560512" y="2048644"/>
            <a:ext cx="4320480" cy="4332684"/>
            <a:chOff x="560512" y="2048644"/>
            <a:chExt cx="4320480" cy="4332684"/>
          </a:xfrm>
        </p:grpSpPr>
        <p:sp>
          <p:nvSpPr>
            <p:cNvPr id="37" name="모서리가 둥근 직사각형 36"/>
            <p:cNvSpPr/>
            <p:nvPr/>
          </p:nvSpPr>
          <p:spPr>
            <a:xfrm>
              <a:off x="560512" y="4271626"/>
              <a:ext cx="1224136" cy="666084"/>
            </a:xfrm>
            <a:prstGeom prst="roundRect">
              <a:avLst/>
            </a:prstGeom>
            <a:solidFill>
              <a:srgbClr val="2FC1E3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none" rtlCol="0" anchor="ctr"/>
            <a:lstStyle/>
            <a:p>
              <a:pPr algn="ctr"/>
              <a:r>
                <a:rPr lang="ko-KR" altLang="en-US" sz="1200" b="1" dirty="0" smtClean="0">
                  <a:solidFill>
                    <a:schemeClr val="bg1"/>
                  </a:solidFill>
                  <a:latin typeface="+mn-ea"/>
                </a:rPr>
                <a:t>스마트</a:t>
              </a:r>
              <a:endParaRPr lang="en-US" altLang="ko-KR" sz="1200" b="1" dirty="0" smtClean="0">
                <a:solidFill>
                  <a:schemeClr val="bg1"/>
                </a:solidFill>
                <a:latin typeface="+mn-ea"/>
              </a:endParaRPr>
            </a:p>
            <a:p>
              <a:pPr algn="ctr"/>
              <a:r>
                <a:rPr lang="ko-KR" altLang="en-US" sz="1200" b="1" dirty="0" smtClean="0">
                  <a:solidFill>
                    <a:schemeClr val="bg1"/>
                  </a:solidFill>
                  <a:latin typeface="+mn-ea"/>
                </a:rPr>
                <a:t>온실관리시스</a:t>
              </a:r>
              <a:r>
                <a:rPr lang="ko-KR" altLang="en-US" sz="1200" b="1" dirty="0">
                  <a:solidFill>
                    <a:schemeClr val="bg1"/>
                  </a:solidFill>
                  <a:latin typeface="+mn-ea"/>
                </a:rPr>
                <a:t>템</a:t>
              </a:r>
              <a:endParaRPr lang="ko-KR" altLang="en-US" sz="1200" b="1" dirty="0" smtClean="0">
                <a:solidFill>
                  <a:schemeClr val="bg1"/>
                </a:solidFill>
                <a:latin typeface="+mn-ea"/>
              </a:endParaRPr>
            </a:p>
          </p:txBody>
        </p:sp>
        <p:grpSp>
          <p:nvGrpSpPr>
            <p:cNvPr id="3" name="그룹 2"/>
            <p:cNvGrpSpPr/>
            <p:nvPr/>
          </p:nvGrpSpPr>
          <p:grpSpPr>
            <a:xfrm>
              <a:off x="560512" y="2048644"/>
              <a:ext cx="4320480" cy="4332684"/>
              <a:chOff x="560512" y="2048644"/>
              <a:chExt cx="4320480" cy="4332684"/>
            </a:xfrm>
          </p:grpSpPr>
          <p:sp>
            <p:nvSpPr>
              <p:cNvPr id="2" name="모서리가 둥근 직사각형 1"/>
              <p:cNvSpPr/>
              <p:nvPr/>
            </p:nvSpPr>
            <p:spPr>
              <a:xfrm>
                <a:off x="560512" y="2939594"/>
                <a:ext cx="1224136" cy="666084"/>
              </a:xfrm>
              <a:prstGeom prst="roundRect">
                <a:avLst/>
              </a:prstGeom>
              <a:solidFill>
                <a:srgbClr val="2FC1E3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none" rtlCol="0" anchor="ctr"/>
              <a:lstStyle/>
              <a:p>
                <a:pPr algn="ctr"/>
                <a:r>
                  <a:rPr lang="ko-KR" altLang="en-US" sz="1200" b="1" dirty="0" err="1" smtClean="0">
                    <a:solidFill>
                      <a:schemeClr val="bg1"/>
                    </a:solidFill>
                    <a:latin typeface="+mn-ea"/>
                  </a:rPr>
                  <a:t>스마트팜</a:t>
                </a:r>
                <a:endParaRPr lang="en-US" altLang="ko-KR" sz="1200" b="1" dirty="0" smtClean="0">
                  <a:solidFill>
                    <a:schemeClr val="bg1"/>
                  </a:solidFill>
                  <a:latin typeface="+mn-ea"/>
                </a:endParaRPr>
              </a:p>
              <a:p>
                <a:pPr algn="ctr"/>
                <a:r>
                  <a:rPr lang="ko-KR" altLang="en-US" sz="1200" b="1" dirty="0" smtClean="0">
                    <a:solidFill>
                      <a:schemeClr val="bg1"/>
                    </a:solidFill>
                    <a:latin typeface="+mn-ea"/>
                  </a:rPr>
                  <a:t>홈페이지</a:t>
                </a:r>
              </a:p>
            </p:txBody>
          </p:sp>
          <p:pic>
            <p:nvPicPr>
              <p:cNvPr id="5" name="그림 4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61742" y="2048644"/>
                <a:ext cx="1619250" cy="876300"/>
              </a:xfrm>
              <a:prstGeom prst="rect">
                <a:avLst/>
              </a:prstGeom>
            </p:spPr>
          </p:pic>
          <p:sp>
            <p:nvSpPr>
              <p:cNvPr id="33" name="정육면체 32"/>
              <p:cNvSpPr/>
              <p:nvPr/>
            </p:nvSpPr>
            <p:spPr>
              <a:xfrm>
                <a:off x="2397200" y="4870427"/>
                <a:ext cx="792088" cy="1510901"/>
              </a:xfrm>
              <a:prstGeom prst="cube">
                <a:avLst/>
              </a:prstGeom>
              <a:solidFill>
                <a:srgbClr val="0099FF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none" rtlCol="0" anchor="ctr"/>
              <a:lstStyle/>
              <a:p>
                <a:pPr algn="ctr"/>
                <a:r>
                  <a:rPr lang="ko-KR" altLang="en-US" sz="1200" b="1" dirty="0">
                    <a:solidFill>
                      <a:schemeClr val="bg1"/>
                    </a:solidFill>
                    <a:latin typeface="+mn-ea"/>
                  </a:rPr>
                  <a:t>통</a:t>
                </a:r>
                <a:r>
                  <a:rPr lang="ko-KR" altLang="en-US" sz="1200" b="1" dirty="0" smtClean="0">
                    <a:solidFill>
                      <a:schemeClr val="bg1"/>
                    </a:solidFill>
                    <a:latin typeface="+mn-ea"/>
                  </a:rPr>
                  <a:t>합</a:t>
                </a:r>
                <a:endParaRPr lang="en-US" altLang="ko-KR" sz="1200" b="1" dirty="0" smtClean="0">
                  <a:solidFill>
                    <a:schemeClr val="bg1"/>
                  </a:solidFill>
                  <a:latin typeface="+mn-ea"/>
                </a:endParaRPr>
              </a:p>
              <a:p>
                <a:pPr algn="ctr"/>
                <a:r>
                  <a:rPr lang="ko-KR" altLang="en-US" sz="1200" b="1" dirty="0" smtClean="0">
                    <a:solidFill>
                      <a:schemeClr val="bg1"/>
                    </a:solidFill>
                    <a:latin typeface="+mn-ea"/>
                  </a:rPr>
                  <a:t>제어기</a:t>
                </a:r>
                <a:endParaRPr lang="en-US" altLang="ko-KR" sz="1200" b="1" dirty="0" smtClean="0">
                  <a:solidFill>
                    <a:schemeClr val="bg1"/>
                  </a:solidFill>
                  <a:latin typeface="+mn-ea"/>
                </a:endParaRPr>
              </a:p>
            </p:txBody>
          </p:sp>
          <p:pic>
            <p:nvPicPr>
              <p:cNvPr id="35" name="그림 34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01117" y="5266571"/>
                <a:ext cx="542925" cy="819150"/>
              </a:xfrm>
              <a:prstGeom prst="rect">
                <a:avLst/>
              </a:prstGeom>
            </p:spPr>
          </p:pic>
          <p:pic>
            <p:nvPicPr>
              <p:cNvPr id="51" name="그림 50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45556" y="2669574"/>
                <a:ext cx="1095375" cy="1228725"/>
              </a:xfrm>
              <a:prstGeom prst="rect">
                <a:avLst/>
              </a:prstGeom>
            </p:spPr>
          </p:pic>
          <p:cxnSp>
            <p:nvCxnSpPr>
              <p:cNvPr id="60" name="직선 화살표 연결선 59"/>
              <p:cNvCxnSpPr>
                <a:stCxn id="2" idx="3"/>
                <a:endCxn id="51" idx="1"/>
              </p:cNvCxnSpPr>
              <p:nvPr/>
            </p:nvCxnSpPr>
            <p:spPr>
              <a:xfrm>
                <a:off x="1784648" y="3272636"/>
                <a:ext cx="460908" cy="11301"/>
              </a:xfrm>
              <a:prstGeom prst="straightConnector1">
                <a:avLst/>
              </a:prstGeom>
              <a:ln w="28575"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꺾인 연결선 67"/>
              <p:cNvCxnSpPr>
                <a:stCxn id="33" idx="0"/>
                <a:endCxn id="37" idx="3"/>
              </p:cNvCxnSpPr>
              <p:nvPr/>
            </p:nvCxnSpPr>
            <p:spPr>
              <a:xfrm rot="16200000" flipV="1">
                <a:off x="2205573" y="4183744"/>
                <a:ext cx="265759" cy="1107607"/>
              </a:xfrm>
              <a:prstGeom prst="bentConnector2">
                <a:avLst/>
              </a:prstGeom>
              <a:ln w="28575"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꺾인 연결선 75"/>
              <p:cNvCxnSpPr>
                <a:stCxn id="2" idx="0"/>
                <a:endCxn id="5" idx="1"/>
              </p:cNvCxnSpPr>
              <p:nvPr/>
            </p:nvCxnSpPr>
            <p:spPr>
              <a:xfrm rot="5400000" flipH="1" flipV="1">
                <a:off x="1990761" y="1668613"/>
                <a:ext cx="452800" cy="2089162"/>
              </a:xfrm>
              <a:prstGeom prst="bentConnector2">
                <a:avLst/>
              </a:prstGeom>
              <a:ln w="28575"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꺾인 연결선 79"/>
              <p:cNvCxnSpPr>
                <a:stCxn id="5" idx="2"/>
                <a:endCxn id="51" idx="3"/>
              </p:cNvCxnSpPr>
              <p:nvPr/>
            </p:nvCxnSpPr>
            <p:spPr>
              <a:xfrm rot="5400000">
                <a:off x="3526653" y="2739222"/>
                <a:ext cx="358993" cy="730436"/>
              </a:xfrm>
              <a:prstGeom prst="bentConnector2">
                <a:avLst/>
              </a:prstGeom>
              <a:ln w="28575"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꺾인 연결선 81"/>
              <p:cNvCxnSpPr>
                <a:stCxn id="5" idx="2"/>
                <a:endCxn id="37" idx="0"/>
              </p:cNvCxnSpPr>
              <p:nvPr/>
            </p:nvCxnSpPr>
            <p:spPr>
              <a:xfrm rot="5400000">
                <a:off x="1948633" y="2148892"/>
                <a:ext cx="1346682" cy="2898787"/>
              </a:xfrm>
              <a:prstGeom prst="bentConnector3">
                <a:avLst>
                  <a:gd name="adj1" fmla="val 75080"/>
                </a:avLst>
              </a:prstGeom>
              <a:ln w="28575"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직선 화살표 연결선 87"/>
              <p:cNvCxnSpPr>
                <a:stCxn id="37" idx="2"/>
                <a:endCxn id="35" idx="0"/>
              </p:cNvCxnSpPr>
              <p:nvPr/>
            </p:nvCxnSpPr>
            <p:spPr>
              <a:xfrm>
                <a:off x="1172580" y="4937710"/>
                <a:ext cx="0" cy="328861"/>
              </a:xfrm>
              <a:prstGeom prst="straightConnector1">
                <a:avLst/>
              </a:prstGeom>
              <a:ln w="28575"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꺾인 연결선 100"/>
              <p:cNvCxnSpPr>
                <a:endCxn id="33" idx="5"/>
              </p:cNvCxnSpPr>
              <p:nvPr/>
            </p:nvCxnSpPr>
            <p:spPr>
              <a:xfrm rot="10800000" flipV="1">
                <a:off x="3189288" y="4689139"/>
                <a:ext cx="1295700" cy="837727"/>
              </a:xfrm>
              <a:prstGeom prst="bentConnector3">
                <a:avLst>
                  <a:gd name="adj1" fmla="val 50000"/>
                </a:avLst>
              </a:prstGeom>
              <a:ln w="28575"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3" name="그룹 22"/>
          <p:cNvGrpSpPr/>
          <p:nvPr/>
        </p:nvGrpSpPr>
        <p:grpSpPr>
          <a:xfrm>
            <a:off x="4484988" y="2708921"/>
            <a:ext cx="4680520" cy="3534565"/>
            <a:chOff x="4484988" y="2708921"/>
            <a:chExt cx="4680520" cy="3534565"/>
          </a:xfrm>
        </p:grpSpPr>
        <p:sp>
          <p:nvSpPr>
            <p:cNvPr id="11" name="순서도: 대조 10"/>
            <p:cNvSpPr/>
            <p:nvPr/>
          </p:nvSpPr>
          <p:spPr>
            <a:xfrm rot="16200000">
              <a:off x="7877759" y="2457534"/>
              <a:ext cx="352246" cy="855019"/>
            </a:xfrm>
            <a:prstGeom prst="flowChartCollate">
              <a:avLst/>
            </a:pr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none" rtlCol="0" anchor="ctr"/>
            <a:lstStyle/>
            <a:p>
              <a:pPr algn="ctr"/>
              <a:endParaRPr lang="ko-KR" altLang="en-US" sz="1200" b="1" dirty="0" smtClean="0">
                <a:solidFill>
                  <a:schemeClr val="tx1"/>
                </a:solidFill>
                <a:latin typeface="돋움체" panose="020B0609000101010101" pitchFamily="49" charset="-127"/>
                <a:ea typeface="돋움체" panose="020B0609000101010101" pitchFamily="49" charset="-127"/>
              </a:endParaRPr>
            </a:p>
          </p:txBody>
        </p:sp>
        <p:grpSp>
          <p:nvGrpSpPr>
            <p:cNvPr id="22" name="그룹 21"/>
            <p:cNvGrpSpPr/>
            <p:nvPr/>
          </p:nvGrpSpPr>
          <p:grpSpPr>
            <a:xfrm>
              <a:off x="4484988" y="2981773"/>
              <a:ext cx="4680520" cy="3261713"/>
              <a:chOff x="4484988" y="2981773"/>
              <a:chExt cx="4680520" cy="3261713"/>
            </a:xfrm>
          </p:grpSpPr>
          <p:sp>
            <p:nvSpPr>
              <p:cNvPr id="99" name="직사각형 98"/>
              <p:cNvSpPr/>
              <p:nvPr/>
            </p:nvSpPr>
            <p:spPr>
              <a:xfrm>
                <a:off x="4484988" y="3134794"/>
                <a:ext cx="4680520" cy="3108692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none" rtlCol="0" anchor="ctr"/>
              <a:lstStyle/>
              <a:p>
                <a:pPr algn="ctr"/>
                <a:endParaRPr lang="ko-KR" altLang="en-US" sz="1200" b="1" dirty="0" smtClean="0">
                  <a:solidFill>
                    <a:schemeClr val="tx1"/>
                  </a:solidFill>
                  <a:latin typeface="돋움체" panose="020B0609000101010101" pitchFamily="49" charset="-127"/>
                  <a:ea typeface="돋움체" panose="020B0609000101010101" pitchFamily="49" charset="-127"/>
                </a:endParaRPr>
              </a:p>
            </p:txBody>
          </p:sp>
          <p:sp>
            <p:nvSpPr>
              <p:cNvPr id="7" name="정오각형 6"/>
              <p:cNvSpPr/>
              <p:nvPr/>
            </p:nvSpPr>
            <p:spPr>
              <a:xfrm>
                <a:off x="4664968" y="3284984"/>
                <a:ext cx="4464496" cy="2808312"/>
              </a:xfrm>
              <a:prstGeom prst="pentagon">
                <a:avLst/>
              </a:prstGeom>
              <a:noFill/>
              <a:ln w="3175"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none" rtlCol="0" anchor="ctr"/>
              <a:lstStyle/>
              <a:p>
                <a:pPr algn="ctr"/>
                <a:endParaRPr lang="ko-KR" altLang="en-US" sz="1200" b="1" dirty="0" smtClean="0">
                  <a:solidFill>
                    <a:schemeClr val="tx1"/>
                  </a:solidFill>
                  <a:latin typeface="돋움체" panose="020B0609000101010101" pitchFamily="49" charset="-127"/>
                  <a:ea typeface="돋움체" panose="020B0609000101010101" pitchFamily="49" charset="-127"/>
                </a:endParaRPr>
              </a:p>
            </p:txBody>
          </p:sp>
          <p:sp>
            <p:nvSpPr>
              <p:cNvPr id="9" name="순서도: 병합 8"/>
              <p:cNvSpPr/>
              <p:nvPr/>
            </p:nvSpPr>
            <p:spPr>
              <a:xfrm>
                <a:off x="7794822" y="2981773"/>
                <a:ext cx="518120" cy="879275"/>
              </a:xfrm>
              <a:prstGeom prst="flowChartMerge">
                <a:avLst/>
              </a:prstGeom>
              <a:solidFill>
                <a:schemeClr val="accent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none" rtlCol="0" anchor="ctr"/>
              <a:lstStyle/>
              <a:p>
                <a:pPr algn="ctr"/>
                <a:r>
                  <a:rPr lang="ko-KR" altLang="en-US" sz="1200" b="1" dirty="0" smtClean="0">
                    <a:solidFill>
                      <a:schemeClr val="bg1"/>
                    </a:solidFill>
                    <a:latin typeface="돋움체" panose="020B0609000101010101" pitchFamily="49" charset="-127"/>
                    <a:ea typeface="돋움체" panose="020B0609000101010101" pitchFamily="49" charset="-127"/>
                  </a:rPr>
                  <a:t>기상</a:t>
                </a:r>
                <a:endParaRPr lang="en-US" altLang="ko-KR" sz="1200" b="1" dirty="0" smtClean="0">
                  <a:solidFill>
                    <a:schemeClr val="bg1"/>
                  </a:solidFill>
                  <a:latin typeface="돋움체" panose="020B0609000101010101" pitchFamily="49" charset="-127"/>
                  <a:ea typeface="돋움체" panose="020B0609000101010101" pitchFamily="49" charset="-127"/>
                </a:endParaRPr>
              </a:p>
              <a:p>
                <a:pPr algn="ctr"/>
                <a:r>
                  <a:rPr lang="ko-KR" altLang="en-US" sz="1200" b="1" dirty="0" smtClean="0">
                    <a:solidFill>
                      <a:schemeClr val="bg1"/>
                    </a:solidFill>
                    <a:latin typeface="돋움체" panose="020B0609000101010101" pitchFamily="49" charset="-127"/>
                    <a:ea typeface="돋움체" panose="020B0609000101010101" pitchFamily="49" charset="-127"/>
                  </a:rPr>
                  <a:t>센서</a:t>
                </a:r>
              </a:p>
            </p:txBody>
          </p:sp>
          <p:sp>
            <p:nvSpPr>
              <p:cNvPr id="16" name="정육면체 15"/>
              <p:cNvSpPr/>
              <p:nvPr/>
            </p:nvSpPr>
            <p:spPr>
              <a:xfrm>
                <a:off x="5004044" y="4941168"/>
                <a:ext cx="764458" cy="1152128"/>
              </a:xfrm>
              <a:prstGeom prst="cube">
                <a:avLst>
                  <a:gd name="adj" fmla="val 13863"/>
                </a:avLst>
              </a:prstGeom>
              <a:solidFill>
                <a:srgbClr val="FF9900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none" rtlCol="0" anchor="ctr"/>
              <a:lstStyle/>
              <a:p>
                <a:pPr algn="ctr"/>
                <a:r>
                  <a:rPr lang="ko-KR" altLang="en-US" sz="1200" b="1" dirty="0" smtClean="0">
                    <a:solidFill>
                      <a:schemeClr val="bg1"/>
                    </a:solidFill>
                    <a:latin typeface="돋움체" panose="020B0609000101010101" pitchFamily="49" charset="-127"/>
                    <a:ea typeface="돋움체" panose="020B0609000101010101" pitchFamily="49" charset="-127"/>
                  </a:rPr>
                  <a:t>난</a:t>
                </a:r>
                <a:endParaRPr lang="en-US" altLang="ko-KR" sz="1200" b="1" dirty="0" smtClean="0">
                  <a:solidFill>
                    <a:schemeClr val="bg1"/>
                  </a:solidFill>
                  <a:latin typeface="돋움체" panose="020B0609000101010101" pitchFamily="49" charset="-127"/>
                  <a:ea typeface="돋움체" panose="020B0609000101010101" pitchFamily="49" charset="-127"/>
                </a:endParaRPr>
              </a:p>
              <a:p>
                <a:pPr algn="ctr"/>
                <a:r>
                  <a:rPr lang="ko-KR" altLang="en-US" sz="1200" b="1" dirty="0" smtClean="0">
                    <a:solidFill>
                      <a:schemeClr val="bg1"/>
                    </a:solidFill>
                    <a:latin typeface="돋움체" panose="020B0609000101010101" pitchFamily="49" charset="-127"/>
                    <a:ea typeface="돋움체" panose="020B0609000101010101" pitchFamily="49" charset="-127"/>
                  </a:rPr>
                  <a:t>방</a:t>
                </a:r>
                <a:endParaRPr lang="en-US" altLang="ko-KR" sz="1200" b="1" dirty="0" smtClean="0">
                  <a:solidFill>
                    <a:schemeClr val="bg1"/>
                  </a:solidFill>
                  <a:latin typeface="돋움체" panose="020B0609000101010101" pitchFamily="49" charset="-127"/>
                  <a:ea typeface="돋움체" panose="020B0609000101010101" pitchFamily="49" charset="-127"/>
                </a:endParaRPr>
              </a:p>
              <a:p>
                <a:pPr algn="ctr"/>
                <a:r>
                  <a:rPr lang="ko-KR" altLang="en-US" sz="1200" b="1" dirty="0" smtClean="0">
                    <a:solidFill>
                      <a:schemeClr val="bg1"/>
                    </a:solidFill>
                    <a:latin typeface="돋움체" panose="020B0609000101010101" pitchFamily="49" charset="-127"/>
                    <a:ea typeface="돋움체" panose="020B0609000101010101" pitchFamily="49" charset="-127"/>
                  </a:rPr>
                  <a:t>기</a:t>
                </a:r>
              </a:p>
            </p:txBody>
          </p:sp>
          <p:sp>
            <p:nvSpPr>
              <p:cNvPr id="17" name="순서도: 가산 접합 16"/>
              <p:cNvSpPr/>
              <p:nvPr/>
            </p:nvSpPr>
            <p:spPr>
              <a:xfrm>
                <a:off x="6465168" y="3669529"/>
                <a:ext cx="870239" cy="767583"/>
              </a:xfrm>
              <a:prstGeom prst="flowChartSummingJunction">
                <a:avLst/>
              </a:prstGeom>
              <a:solidFill>
                <a:srgbClr val="FF9900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none" rtlCol="0" anchor="ctr"/>
              <a:lstStyle/>
              <a:p>
                <a:pPr algn="ctr"/>
                <a:r>
                  <a:rPr lang="ko-KR" altLang="en-US" sz="1200" b="1" dirty="0" err="1" smtClean="0">
                    <a:solidFill>
                      <a:schemeClr val="bg1"/>
                    </a:solidFill>
                    <a:latin typeface="돋움체" panose="020B0609000101010101" pitchFamily="49" charset="-127"/>
                    <a:ea typeface="돋움체" panose="020B0609000101010101" pitchFamily="49" charset="-127"/>
                  </a:rPr>
                  <a:t>유동팬</a:t>
                </a:r>
                <a:endParaRPr lang="ko-KR" altLang="en-US" sz="1200" b="1" dirty="0" smtClean="0">
                  <a:solidFill>
                    <a:schemeClr val="bg1"/>
                  </a:solidFill>
                  <a:latin typeface="돋움체" panose="020B0609000101010101" pitchFamily="49" charset="-127"/>
                  <a:ea typeface="돋움체" panose="020B0609000101010101" pitchFamily="49" charset="-127"/>
                </a:endParaRPr>
              </a:p>
            </p:txBody>
          </p:sp>
          <p:sp>
            <p:nvSpPr>
              <p:cNvPr id="18" name="순서도: 자기 디스크 17"/>
              <p:cNvSpPr/>
              <p:nvPr/>
            </p:nvSpPr>
            <p:spPr>
              <a:xfrm>
                <a:off x="6177136" y="5013296"/>
                <a:ext cx="360000" cy="1080000"/>
              </a:xfrm>
              <a:prstGeom prst="flowChartMagneticDisk">
                <a:avLst/>
              </a:prstGeom>
              <a:solidFill>
                <a:srgbClr val="0099FF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none" rtlCol="0" anchor="ctr"/>
              <a:lstStyle/>
              <a:p>
                <a:pPr algn="ctr"/>
                <a:r>
                  <a:rPr lang="ko-KR" altLang="en-US" sz="1200" b="1" dirty="0" smtClean="0">
                    <a:solidFill>
                      <a:schemeClr val="bg1"/>
                    </a:solidFill>
                    <a:latin typeface="돋움체" panose="020B0609000101010101" pitchFamily="49" charset="-127"/>
                    <a:ea typeface="돋움체" panose="020B0609000101010101" pitchFamily="49" charset="-127"/>
                  </a:rPr>
                  <a:t>토양</a:t>
                </a:r>
                <a:endParaRPr lang="en-US" altLang="ko-KR" sz="1200" b="1" dirty="0" smtClean="0">
                  <a:solidFill>
                    <a:schemeClr val="bg1"/>
                  </a:solidFill>
                  <a:latin typeface="돋움체" panose="020B0609000101010101" pitchFamily="49" charset="-127"/>
                  <a:ea typeface="돋움체" panose="020B0609000101010101" pitchFamily="49" charset="-127"/>
                </a:endParaRPr>
              </a:p>
              <a:p>
                <a:pPr algn="ctr"/>
                <a:r>
                  <a:rPr lang="ko-KR" altLang="en-US" sz="1200" b="1" dirty="0" smtClean="0">
                    <a:solidFill>
                      <a:schemeClr val="bg1"/>
                    </a:solidFill>
                    <a:latin typeface="돋움체" panose="020B0609000101010101" pitchFamily="49" charset="-127"/>
                    <a:ea typeface="돋움체" panose="020B0609000101010101" pitchFamily="49" charset="-127"/>
                  </a:rPr>
                  <a:t>센서</a:t>
                </a:r>
              </a:p>
            </p:txBody>
          </p:sp>
          <p:sp>
            <p:nvSpPr>
              <p:cNvPr id="53" name="순서도: 자기 디스크 52"/>
              <p:cNvSpPr/>
              <p:nvPr/>
            </p:nvSpPr>
            <p:spPr>
              <a:xfrm>
                <a:off x="6825248" y="5013296"/>
                <a:ext cx="360000" cy="1080000"/>
              </a:xfrm>
              <a:prstGeom prst="flowChartMagneticDisk">
                <a:avLst/>
              </a:prstGeom>
              <a:solidFill>
                <a:srgbClr val="0099FF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none" rtlCol="0" anchor="ctr"/>
              <a:lstStyle/>
              <a:p>
                <a:pPr algn="ctr"/>
                <a:r>
                  <a:rPr lang="ko-KR" altLang="en-US" sz="1200" b="1" dirty="0" err="1" smtClean="0">
                    <a:solidFill>
                      <a:schemeClr val="bg1"/>
                    </a:solidFill>
                    <a:latin typeface="돋움체" panose="020B0609000101010101" pitchFamily="49" charset="-127"/>
                    <a:ea typeface="돋움체" panose="020B0609000101010101" pitchFamily="49" charset="-127"/>
                  </a:rPr>
                  <a:t>양액</a:t>
                </a:r>
                <a:endParaRPr lang="en-US" altLang="ko-KR" sz="1200" b="1" dirty="0" smtClean="0">
                  <a:solidFill>
                    <a:schemeClr val="bg1"/>
                  </a:solidFill>
                  <a:latin typeface="돋움체" panose="020B0609000101010101" pitchFamily="49" charset="-127"/>
                  <a:ea typeface="돋움체" panose="020B0609000101010101" pitchFamily="49" charset="-127"/>
                </a:endParaRPr>
              </a:p>
              <a:p>
                <a:pPr algn="ctr"/>
                <a:r>
                  <a:rPr lang="ko-KR" altLang="en-US" sz="1200" b="1" dirty="0" smtClean="0">
                    <a:solidFill>
                      <a:schemeClr val="bg1"/>
                    </a:solidFill>
                    <a:latin typeface="돋움체" panose="020B0609000101010101" pitchFamily="49" charset="-127"/>
                    <a:ea typeface="돋움체" panose="020B0609000101010101" pitchFamily="49" charset="-127"/>
                  </a:rPr>
                  <a:t>센서</a:t>
                </a:r>
              </a:p>
            </p:txBody>
          </p:sp>
          <p:sp>
            <p:nvSpPr>
              <p:cNvPr id="54" name="순서도: 자기 디스크 53"/>
              <p:cNvSpPr/>
              <p:nvPr/>
            </p:nvSpPr>
            <p:spPr>
              <a:xfrm>
                <a:off x="7401312" y="5013296"/>
                <a:ext cx="360000" cy="1080000"/>
              </a:xfrm>
              <a:prstGeom prst="flowChartMagneticDisk">
                <a:avLst/>
              </a:prstGeom>
              <a:solidFill>
                <a:srgbClr val="33CC33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none" rtlCol="0" anchor="ctr"/>
              <a:lstStyle/>
              <a:p>
                <a:pPr algn="ctr"/>
                <a:r>
                  <a:rPr lang="ko-KR" altLang="en-US" sz="1200" b="1" dirty="0" smtClean="0">
                    <a:solidFill>
                      <a:schemeClr val="bg1"/>
                    </a:solidFill>
                    <a:latin typeface="돋움체" panose="020B0609000101010101" pitchFamily="49" charset="-127"/>
                    <a:ea typeface="돋움체" panose="020B0609000101010101" pitchFamily="49" charset="-127"/>
                  </a:rPr>
                  <a:t>관수</a:t>
                </a:r>
                <a:endParaRPr lang="en-US" altLang="ko-KR" sz="1200" b="1" dirty="0" smtClean="0">
                  <a:solidFill>
                    <a:schemeClr val="bg1"/>
                  </a:solidFill>
                  <a:latin typeface="돋움체" panose="020B0609000101010101" pitchFamily="49" charset="-127"/>
                  <a:ea typeface="돋움체" panose="020B0609000101010101" pitchFamily="49" charset="-127"/>
                </a:endParaRPr>
              </a:p>
              <a:p>
                <a:pPr algn="ctr"/>
                <a:r>
                  <a:rPr lang="ko-KR" altLang="en-US" sz="1200" b="1" dirty="0" smtClean="0">
                    <a:solidFill>
                      <a:schemeClr val="bg1"/>
                    </a:solidFill>
                    <a:latin typeface="돋움체" panose="020B0609000101010101" pitchFamily="49" charset="-127"/>
                    <a:ea typeface="돋움체" panose="020B0609000101010101" pitchFamily="49" charset="-127"/>
                  </a:rPr>
                  <a:t>제</a:t>
                </a:r>
                <a:r>
                  <a:rPr lang="ko-KR" altLang="en-US" sz="1200" b="1" dirty="0">
                    <a:solidFill>
                      <a:schemeClr val="bg1"/>
                    </a:solidFill>
                    <a:latin typeface="돋움체" panose="020B0609000101010101" pitchFamily="49" charset="-127"/>
                    <a:ea typeface="돋움체" panose="020B0609000101010101" pitchFamily="49" charset="-127"/>
                  </a:rPr>
                  <a:t>어</a:t>
                </a:r>
                <a:endParaRPr lang="ko-KR" altLang="en-US" sz="1200" b="1" dirty="0" smtClean="0">
                  <a:solidFill>
                    <a:schemeClr val="bg1"/>
                  </a:solidFill>
                  <a:latin typeface="돋움체" panose="020B0609000101010101" pitchFamily="49" charset="-127"/>
                  <a:ea typeface="돋움체" panose="020B0609000101010101" pitchFamily="49" charset="-127"/>
                </a:endParaRPr>
              </a:p>
            </p:txBody>
          </p:sp>
          <p:sp>
            <p:nvSpPr>
              <p:cNvPr id="55" name="순서도: 자기 디스크 54"/>
              <p:cNvSpPr/>
              <p:nvPr/>
            </p:nvSpPr>
            <p:spPr>
              <a:xfrm>
                <a:off x="8337296" y="4221208"/>
                <a:ext cx="360000" cy="1080000"/>
              </a:xfrm>
              <a:prstGeom prst="flowChartMagneticDisk">
                <a:avLst/>
              </a:prstGeom>
              <a:solidFill>
                <a:srgbClr val="CC00CC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none" rtlCol="0" anchor="ctr"/>
              <a:lstStyle/>
              <a:p>
                <a:pPr algn="ctr"/>
                <a:r>
                  <a:rPr lang="en-US" altLang="ko-KR" sz="1200" b="1" dirty="0" smtClean="0">
                    <a:solidFill>
                      <a:schemeClr val="bg1"/>
                    </a:solidFill>
                    <a:latin typeface="돋움체" panose="020B0609000101010101" pitchFamily="49" charset="-127"/>
                    <a:ea typeface="돋움체" panose="020B0609000101010101" pitchFamily="49" charset="-127"/>
                  </a:rPr>
                  <a:t>CO2</a:t>
                </a:r>
              </a:p>
              <a:p>
                <a:pPr algn="ctr"/>
                <a:r>
                  <a:rPr lang="ko-KR" altLang="en-US" sz="1200" b="1" dirty="0" smtClean="0">
                    <a:solidFill>
                      <a:schemeClr val="bg1"/>
                    </a:solidFill>
                    <a:latin typeface="돋움체" panose="020B0609000101010101" pitchFamily="49" charset="-127"/>
                    <a:ea typeface="돋움체" panose="020B0609000101010101" pitchFamily="49" charset="-127"/>
                  </a:rPr>
                  <a:t>제</a:t>
                </a:r>
                <a:r>
                  <a:rPr lang="ko-KR" altLang="en-US" sz="1200" b="1" dirty="0">
                    <a:solidFill>
                      <a:schemeClr val="bg1"/>
                    </a:solidFill>
                    <a:latin typeface="돋움체" panose="020B0609000101010101" pitchFamily="49" charset="-127"/>
                    <a:ea typeface="돋움체" panose="020B0609000101010101" pitchFamily="49" charset="-127"/>
                  </a:rPr>
                  <a:t>어</a:t>
                </a:r>
                <a:endParaRPr lang="ko-KR" altLang="en-US" sz="1200" b="1" dirty="0" smtClean="0">
                  <a:solidFill>
                    <a:schemeClr val="bg1"/>
                  </a:solidFill>
                  <a:latin typeface="돋움체" panose="020B0609000101010101" pitchFamily="49" charset="-127"/>
                  <a:ea typeface="돋움체" panose="020B0609000101010101" pitchFamily="49" charset="-127"/>
                </a:endParaRPr>
              </a:p>
            </p:txBody>
          </p:sp>
          <p:sp>
            <p:nvSpPr>
              <p:cNvPr id="19" name="순서도: 직접 액세스 저장소 18"/>
              <p:cNvSpPr/>
              <p:nvPr/>
            </p:nvSpPr>
            <p:spPr>
              <a:xfrm>
                <a:off x="5097137" y="4437152"/>
                <a:ext cx="1080000" cy="360000"/>
              </a:xfrm>
              <a:prstGeom prst="flowChartMagneticDrum">
                <a:avLst/>
              </a:prstGeom>
              <a:solidFill>
                <a:srgbClr val="0099FF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none" rtlCol="0" anchor="ctr"/>
              <a:lstStyle/>
              <a:p>
                <a:pPr algn="ctr"/>
                <a:r>
                  <a:rPr lang="ko-KR" altLang="en-US" sz="1200" b="1" dirty="0" smtClean="0">
                    <a:solidFill>
                      <a:schemeClr val="bg1"/>
                    </a:solidFill>
                    <a:latin typeface="돋움체" panose="020B0609000101010101" pitchFamily="49" charset="-127"/>
                    <a:ea typeface="돋움체" panose="020B0609000101010101" pitchFamily="49" charset="-127"/>
                  </a:rPr>
                  <a:t>  </a:t>
                </a:r>
                <a:r>
                  <a:rPr lang="ko-KR" altLang="en-US" sz="1200" b="1" dirty="0" err="1" smtClean="0">
                    <a:solidFill>
                      <a:schemeClr val="bg1"/>
                    </a:solidFill>
                    <a:latin typeface="돋움체" panose="020B0609000101010101" pitchFamily="49" charset="-127"/>
                    <a:ea typeface="돋움체" panose="020B0609000101010101" pitchFamily="49" charset="-127"/>
                  </a:rPr>
                  <a:t>온습도</a:t>
                </a:r>
                <a:r>
                  <a:rPr lang="ko-KR" altLang="en-US" sz="1200" b="1" dirty="0" smtClean="0">
                    <a:solidFill>
                      <a:schemeClr val="bg1"/>
                    </a:solidFill>
                    <a:latin typeface="돋움체" panose="020B0609000101010101" pitchFamily="49" charset="-127"/>
                    <a:ea typeface="돋움체" panose="020B0609000101010101" pitchFamily="49" charset="-127"/>
                  </a:rPr>
                  <a:t> 센서</a:t>
                </a:r>
              </a:p>
            </p:txBody>
          </p:sp>
          <p:sp>
            <p:nvSpPr>
              <p:cNvPr id="56" name="순서도: 직접 액세스 저장소 55"/>
              <p:cNvSpPr/>
              <p:nvPr/>
            </p:nvSpPr>
            <p:spPr>
              <a:xfrm>
                <a:off x="7257256" y="4390435"/>
                <a:ext cx="1080000" cy="360000"/>
              </a:xfrm>
              <a:prstGeom prst="flowChartMagneticDrum">
                <a:avLst/>
              </a:prstGeom>
              <a:solidFill>
                <a:srgbClr val="0099FF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none" rtlCol="0" anchor="ctr"/>
              <a:lstStyle/>
              <a:p>
                <a:pPr algn="ctr"/>
                <a:r>
                  <a:rPr lang="en-US" altLang="ko-KR" sz="1200" b="1" dirty="0" smtClean="0">
                    <a:solidFill>
                      <a:schemeClr val="bg1"/>
                    </a:solidFill>
                    <a:latin typeface="돋움체" panose="020B0609000101010101" pitchFamily="49" charset="-127"/>
                    <a:ea typeface="돋움체" panose="020B0609000101010101" pitchFamily="49" charset="-127"/>
                  </a:rPr>
                  <a:t>CO2</a:t>
                </a:r>
                <a:r>
                  <a:rPr lang="ko-KR" altLang="en-US" sz="1200" b="1" dirty="0" smtClean="0">
                    <a:solidFill>
                      <a:schemeClr val="bg1"/>
                    </a:solidFill>
                    <a:latin typeface="돋움체" panose="020B0609000101010101" pitchFamily="49" charset="-127"/>
                    <a:ea typeface="돋움체" panose="020B0609000101010101" pitchFamily="49" charset="-127"/>
                  </a:rPr>
                  <a:t> 센서</a:t>
                </a:r>
              </a:p>
            </p:txBody>
          </p:sp>
          <p:sp>
            <p:nvSpPr>
              <p:cNvPr id="58" name="양쪽 모서리가 둥근 사각형 57"/>
              <p:cNvSpPr/>
              <p:nvPr/>
            </p:nvSpPr>
            <p:spPr>
              <a:xfrm rot="20028182">
                <a:off x="4849378" y="3704086"/>
                <a:ext cx="1968242" cy="314742"/>
              </a:xfrm>
              <a:prstGeom prst="round2SameRect">
                <a:avLst/>
              </a:prstGeom>
              <a:solidFill>
                <a:srgbClr val="C00000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none" rtlCol="0" anchor="ctr"/>
              <a:lstStyle/>
              <a:p>
                <a:pPr algn="ctr"/>
                <a:r>
                  <a:rPr lang="ko-KR" altLang="en-US" sz="1200" b="1" dirty="0" err="1" smtClean="0">
                    <a:solidFill>
                      <a:schemeClr val="bg1"/>
                    </a:solidFill>
                    <a:latin typeface="돋움체" panose="020B0609000101010101" pitchFamily="49" charset="-127"/>
                    <a:ea typeface="돋움체" panose="020B0609000101010101" pitchFamily="49" charset="-127"/>
                  </a:rPr>
                  <a:t>보광차온커튼</a:t>
                </a:r>
                <a:endParaRPr lang="ko-KR" altLang="en-US" sz="1200" b="1" dirty="0" smtClean="0">
                  <a:solidFill>
                    <a:schemeClr val="bg1"/>
                  </a:solidFill>
                  <a:latin typeface="돋움체" panose="020B0609000101010101" pitchFamily="49" charset="-127"/>
                  <a:ea typeface="돋움체" panose="020B0609000101010101" pitchFamily="49" charset="-127"/>
                </a:endParaRPr>
              </a:p>
            </p:txBody>
          </p:sp>
          <p:sp>
            <p:nvSpPr>
              <p:cNvPr id="102" name="양쪽 모서리가 둥근 사각형 101"/>
              <p:cNvSpPr/>
              <p:nvPr/>
            </p:nvSpPr>
            <p:spPr>
              <a:xfrm>
                <a:off x="4736976" y="6093296"/>
                <a:ext cx="4392486" cy="72008"/>
              </a:xfrm>
              <a:prstGeom prst="round2SameRect">
                <a:avLst/>
              </a:prstGeom>
              <a:solidFill>
                <a:srgbClr val="FFCC00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none" rtlCol="0" anchor="ctr"/>
              <a:lstStyle/>
              <a:p>
                <a:pPr algn="ctr"/>
                <a:endParaRPr lang="ko-KR" altLang="en-US" sz="1200" b="1" dirty="0" smtClean="0">
                  <a:solidFill>
                    <a:schemeClr val="tx1"/>
                  </a:solidFill>
                  <a:latin typeface="돋움체" panose="020B0609000101010101" pitchFamily="49" charset="-127"/>
                  <a:ea typeface="돋움체" panose="020B0609000101010101" pitchFamily="49" charset="-127"/>
                </a:endParaRPr>
              </a:p>
            </p:txBody>
          </p:sp>
        </p:grp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6">
            <a:lumMod val="40000"/>
            <a:lumOff val="60000"/>
          </a:schemeClr>
        </a:solidFill>
        <a:ln w="3175">
          <a:solidFill>
            <a:schemeClr val="tx1"/>
          </a:solidFill>
        </a:ln>
      </a:spPr>
      <a:bodyPr vert="horz" wrap="none" rtlCol="0" anchor="ctr"/>
      <a:lstStyle>
        <a:defPPr algn="ctr">
          <a:defRPr dirty="0" smtClean="0">
            <a:solidFill>
              <a:schemeClr val="tx1"/>
            </a:solidFill>
            <a:latin typeface="굴림" pitchFamily="50" charset="-127"/>
            <a:ea typeface="굴림" pitchFamily="50" charset="-127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8689</TotalTime>
  <Words>318</Words>
  <Application>Microsoft Office PowerPoint</Application>
  <PresentationFormat>A4 용지(210x297mm)</PresentationFormat>
  <Paragraphs>85</Paragraphs>
  <Slides>6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7" baseType="lpstr">
      <vt:lpstr>Office 테마</vt:lpstr>
      <vt:lpstr>PowerPoint 프레젠테이션</vt:lpstr>
      <vt:lpstr>목  차</vt:lpstr>
      <vt:lpstr>스마트한 농업 혁신</vt:lpstr>
      <vt:lpstr>스마트 팜의 구성</vt:lpstr>
      <vt:lpstr>급성장 하는 스마트 팜</vt:lpstr>
      <vt:lpstr>농업과 정보통신기술의 융합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USER</dc:creator>
  <cp:lastModifiedBy>이영준</cp:lastModifiedBy>
  <cp:revision>539</cp:revision>
  <cp:lastPrinted>2019-09-02T03:16:49Z</cp:lastPrinted>
  <dcterms:created xsi:type="dcterms:W3CDTF">2012-12-30T00:33:51Z</dcterms:created>
  <dcterms:modified xsi:type="dcterms:W3CDTF">2020-03-21T12:02:02Z</dcterms:modified>
</cp:coreProperties>
</file>